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56" r:id="rId2"/>
    <p:sldId id="261" r:id="rId3"/>
    <p:sldId id="257" r:id="rId4"/>
    <p:sldId id="263" r:id="rId5"/>
    <p:sldId id="264" r:id="rId6"/>
    <p:sldId id="259" r:id="rId7"/>
    <p:sldId id="266" r:id="rId8"/>
    <p:sldId id="265" r:id="rId9"/>
    <p:sldId id="267" r:id="rId1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p:scale>
          <a:sx n="100" d="100"/>
          <a:sy n="100" d="100"/>
        </p:scale>
        <p:origin x="-420" y="-51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3000"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9F3A8191-C163-41E2-A80E-FA5427923F51}" type="datetimeFigureOut">
              <a:rPr lang="nl-NL" smtClean="0"/>
              <a:t>15-1-2019</a:t>
            </a:fld>
            <a:endParaRPr lang="nl-NL"/>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F763938-A6CF-417E-B745-30EB32ECEB77}" type="slidenum">
              <a:rPr lang="nl-NL" smtClean="0"/>
              <a:t>‹nr.›</a:t>
            </a:fld>
            <a:endParaRPr lang="nl-NL"/>
          </a:p>
        </p:txBody>
      </p:sp>
    </p:spTree>
    <p:extLst>
      <p:ext uri="{BB962C8B-B14F-4D97-AF65-F5344CB8AC3E}">
        <p14:creationId xmlns:p14="http://schemas.microsoft.com/office/powerpoint/2010/main" val="89670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85E466E-2D95-4454-9740-CBCDE284125B}" type="datetimeFigureOut">
              <a:rPr lang="en-GB" smtClean="0"/>
              <a:t>15/01/2019</a:t>
            </a:fld>
            <a:endParaRPr lang="en-GB"/>
          </a:p>
        </p:txBody>
      </p:sp>
      <p:sp>
        <p:nvSpPr>
          <p:cNvPr id="4" name="Tijdelijke aanduiding voor dia-afbeelding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DDD265-99CC-4E82-B7E4-C453E4F7F9B4}" type="slidenum">
              <a:rPr lang="en-GB" smtClean="0"/>
              <a:t>‹nr.›</a:t>
            </a:fld>
            <a:endParaRPr lang="en-GB"/>
          </a:p>
        </p:txBody>
      </p:sp>
    </p:spTree>
    <p:extLst>
      <p:ext uri="{BB962C8B-B14F-4D97-AF65-F5344CB8AC3E}">
        <p14:creationId xmlns:p14="http://schemas.microsoft.com/office/powerpoint/2010/main" val="1109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74700"/>
            <a:ext cx="6615112" cy="3722688"/>
          </a:xfrm>
        </p:spPr>
      </p:sp>
      <p:sp>
        <p:nvSpPr>
          <p:cNvPr id="3" name="Tijdelijke aanduiding voor notities 2"/>
          <p:cNvSpPr>
            <a:spLocks noGrp="1"/>
          </p:cNvSpPr>
          <p:nvPr>
            <p:ph type="body" idx="1"/>
          </p:nvPr>
        </p:nvSpPr>
        <p:spPr/>
        <p:txBody>
          <a:bodyPr/>
          <a:lstStyle/>
          <a:p>
            <a:r>
              <a:rPr lang="en-GB" b="1" dirty="0" err="1" smtClean="0"/>
              <a:t>Docernt</a:t>
            </a:r>
            <a:r>
              <a:rPr lang="en-GB" b="1" dirty="0" smtClean="0"/>
              <a:t> </a:t>
            </a:r>
            <a:r>
              <a:rPr lang="en-GB" b="1" dirty="0" err="1" smtClean="0"/>
              <a:t>neemt</a:t>
            </a:r>
            <a:r>
              <a:rPr lang="en-GB" b="1" dirty="0" smtClean="0"/>
              <a:t> </a:t>
            </a:r>
            <a:r>
              <a:rPr lang="en-GB" b="1" dirty="0" err="1" smtClean="0"/>
              <a:t>mee</a:t>
            </a:r>
            <a:r>
              <a:rPr lang="en-GB" b="1" dirty="0" smtClean="0"/>
              <a:t>: 5-8 flap-overs, </a:t>
            </a:r>
            <a:r>
              <a:rPr lang="en-GB" b="1" dirty="0" err="1" smtClean="0"/>
              <a:t>stiften</a:t>
            </a:r>
            <a:r>
              <a:rPr lang="en-GB" b="1" dirty="0" smtClean="0"/>
              <a:t> om </a:t>
            </a:r>
            <a:r>
              <a:rPr lang="en-GB" b="1" dirty="0" err="1" smtClean="0"/>
              <a:t>daarop</a:t>
            </a:r>
            <a:r>
              <a:rPr lang="en-GB" b="1" dirty="0" smtClean="0"/>
              <a:t> </a:t>
            </a:r>
            <a:r>
              <a:rPr lang="en-GB" b="1" dirty="0" err="1" smtClean="0"/>
              <a:t>te</a:t>
            </a:r>
            <a:r>
              <a:rPr lang="en-GB" b="1" dirty="0" smtClean="0"/>
              <a:t> </a:t>
            </a:r>
            <a:r>
              <a:rPr lang="en-GB" b="1" dirty="0" err="1" smtClean="0"/>
              <a:t>schrijven</a:t>
            </a:r>
            <a:r>
              <a:rPr lang="en-GB" b="1" dirty="0" smtClean="0"/>
              <a:t> </a:t>
            </a:r>
            <a:r>
              <a:rPr lang="en-GB" b="1" dirty="0" err="1" smtClean="0"/>
              <a:t>en</a:t>
            </a:r>
            <a:r>
              <a:rPr lang="en-GB" b="1" dirty="0" smtClean="0"/>
              <a:t> tape.</a:t>
            </a:r>
          </a:p>
          <a:p>
            <a:endParaRPr lang="en-GB" b="1" dirty="0"/>
          </a:p>
          <a:p>
            <a:r>
              <a:rPr lang="en-GB" b="1" dirty="0" smtClean="0"/>
              <a:t>Extra info </a:t>
            </a:r>
            <a:r>
              <a:rPr lang="en-GB" b="1" dirty="0" err="1" smtClean="0"/>
              <a:t>passend</a:t>
            </a:r>
            <a:r>
              <a:rPr lang="en-GB" b="1" dirty="0" smtClean="0"/>
              <a:t> </a:t>
            </a:r>
            <a:r>
              <a:rPr lang="en-GB" b="1" dirty="0" err="1" smtClean="0"/>
              <a:t>bij</a:t>
            </a:r>
            <a:r>
              <a:rPr lang="en-GB" b="1" dirty="0" smtClean="0"/>
              <a:t> </a:t>
            </a:r>
            <a:r>
              <a:rPr lang="en-GB" b="1" dirty="0" err="1" smtClean="0"/>
              <a:t>dia</a:t>
            </a:r>
            <a:r>
              <a:rPr lang="en-GB" b="1" dirty="0" smtClean="0"/>
              <a:t>: 6 </a:t>
            </a:r>
            <a:r>
              <a:rPr lang="en-GB" b="1" dirty="0" err="1" smtClean="0"/>
              <a:t>voor</a:t>
            </a:r>
            <a:r>
              <a:rPr lang="en-GB" b="1" dirty="0" smtClean="0"/>
              <a:t> </a:t>
            </a:r>
            <a:r>
              <a:rPr lang="en-GB" b="1" dirty="0" err="1" smtClean="0"/>
              <a:t>als</a:t>
            </a:r>
            <a:r>
              <a:rPr lang="en-GB" b="1" dirty="0" smtClean="0"/>
              <a:t> </a:t>
            </a:r>
            <a:r>
              <a:rPr lang="en-GB" b="1" dirty="0" err="1" smtClean="0"/>
              <a:t>studenten</a:t>
            </a:r>
            <a:r>
              <a:rPr lang="en-GB" b="1" dirty="0" smtClean="0"/>
              <a:t> </a:t>
            </a:r>
            <a:r>
              <a:rPr lang="en-GB" b="1" dirty="0" err="1" smtClean="0"/>
              <a:t>vragen</a:t>
            </a:r>
            <a:r>
              <a:rPr lang="en-GB" b="1" dirty="0" smtClean="0"/>
              <a:t> </a:t>
            </a:r>
            <a:r>
              <a:rPr lang="en-GB" b="1" dirty="0" err="1" smtClean="0"/>
              <a:t>naar</a:t>
            </a:r>
            <a:r>
              <a:rPr lang="en-GB" b="1" dirty="0" smtClean="0"/>
              <a:t> de </a:t>
            </a:r>
            <a:r>
              <a:rPr lang="en-GB" b="1" dirty="0" err="1" smtClean="0"/>
              <a:t>functie</a:t>
            </a:r>
            <a:r>
              <a:rPr lang="en-GB" b="1" dirty="0" smtClean="0"/>
              <a:t> </a:t>
            </a:r>
            <a:r>
              <a:rPr lang="en-GB" b="1" dirty="0" err="1" smtClean="0"/>
              <a:t>ve</a:t>
            </a:r>
            <a:r>
              <a:rPr lang="en-GB" b="1" dirty="0" smtClean="0"/>
              <a:t> </a:t>
            </a:r>
            <a:r>
              <a:rPr lang="en-GB" b="1" dirty="0" err="1" smtClean="0"/>
              <a:t>orgaan</a:t>
            </a:r>
            <a:endParaRPr lang="en-GB" b="1" dirty="0" smtClean="0"/>
          </a:p>
          <a:p>
            <a:endParaRPr lang="en-GB" dirty="0" smtClean="0"/>
          </a:p>
          <a:p>
            <a:r>
              <a:rPr lang="en-GB" dirty="0" err="1" smtClean="0"/>
              <a:t>Functie</a:t>
            </a:r>
            <a:r>
              <a:rPr lang="en-GB" dirty="0" smtClean="0"/>
              <a:t> </a:t>
            </a:r>
            <a:r>
              <a:rPr lang="en-GB" dirty="0" err="1" smtClean="0"/>
              <a:t>hersenen</a:t>
            </a:r>
            <a:r>
              <a:rPr lang="en-GB" dirty="0" smtClean="0"/>
              <a:t>:</a:t>
            </a:r>
          </a:p>
          <a:p>
            <a:r>
              <a:rPr lang="nl-NL" dirty="0" smtClean="0"/>
              <a:t>Onze hersenen zijn een bijzonder complex orgaan. Niet alleen coördineren de hersenen beweging en zintuigsystemen, ook worden de homeostatische functies – waartoe we onze lichaamstemperatuur, ademhaling en bloeddruk rekenen – bestuurd. Verder vormt dit orgaan de bron van emotie, verbeelding, geheugen, creativiteit, logisch denken en cognitie. Om dit alles te kunnen bewerkstelligen zijn de hersenen opgebouwd uit tientallen miljarden zenuwcellen! Vergeleken met de rest van ons lichaam verbruiken de hersenen een kwart van de totaal aanwezige energie. Maar liefst 20% van ons bloed stroomt continu naar dit hooggelegen orgaan.</a:t>
            </a:r>
          </a:p>
          <a:p>
            <a:endParaRPr lang="nl-NL" dirty="0"/>
          </a:p>
          <a:p>
            <a:r>
              <a:rPr lang="nl-NL" dirty="0" smtClean="0"/>
              <a:t>Functie longen</a:t>
            </a:r>
          </a:p>
          <a:p>
            <a:r>
              <a:rPr lang="nl-NL" dirty="0" smtClean="0"/>
              <a:t>De rechterlong is wat groter is dan de linker. Dit komt omdat de linkerlong moet wijken voor het hart. Om die reden heeft de rechterlong drie longkwabben en de linker ‘slechts’ twee. Onze longen zijn omgeven door longvlies, ook wel pleura genoemd. Dit longvlies bestaat uit twee bladen. Je kunt dit ook wel zien als twee lagen. Tussen deze bladen zit wat vocht. Zo kunnen de vliezen bewegen. Deze ruimte – als ook de mogelijkheid tot bewegen – is nodig om de longen te beschermen tegen druk van buitenaf.</a:t>
            </a:r>
            <a:endParaRPr lang="nl-NL" dirty="0"/>
          </a:p>
          <a:p>
            <a:endParaRPr lang="nl-NL" dirty="0" smtClean="0"/>
          </a:p>
          <a:p>
            <a:endParaRPr lang="en-GB" dirty="0"/>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1</a:t>
            </a:fld>
            <a:endParaRPr lang="en-GB"/>
          </a:p>
        </p:txBody>
      </p:sp>
    </p:spTree>
    <p:extLst>
      <p:ext uri="{BB962C8B-B14F-4D97-AF65-F5344CB8AC3E}">
        <p14:creationId xmlns:p14="http://schemas.microsoft.com/office/powerpoint/2010/main" val="95339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66909" y="4549709"/>
            <a:ext cx="5335270" cy="5211485"/>
          </a:xfrm>
        </p:spPr>
        <p:txBody>
          <a:bodyPr/>
          <a:lstStyle/>
          <a:p>
            <a:r>
              <a:rPr lang="en-GB" dirty="0" err="1" smtClean="0"/>
              <a:t>Duur</a:t>
            </a:r>
            <a:r>
              <a:rPr lang="en-GB" dirty="0" smtClean="0"/>
              <a:t> 5 min</a:t>
            </a:r>
          </a:p>
          <a:p>
            <a:endParaRPr lang="en-GB" dirty="0" smtClean="0"/>
          </a:p>
          <a:p>
            <a:r>
              <a:rPr lang="nl-NL" b="1" dirty="0"/>
              <a:t>Extra info passend bij dia: 6 voor als studenten vragen naar de functie </a:t>
            </a:r>
            <a:r>
              <a:rPr lang="nl-NL" b="1" dirty="0" err="1"/>
              <a:t>ve</a:t>
            </a:r>
            <a:r>
              <a:rPr lang="nl-NL" b="1" dirty="0"/>
              <a:t> orgaan</a:t>
            </a:r>
          </a:p>
          <a:p>
            <a:endParaRPr lang="en-GB" b="1" dirty="0"/>
          </a:p>
          <a:p>
            <a:r>
              <a:rPr lang="en-GB" dirty="0" err="1" smtClean="0"/>
              <a:t>Functie</a:t>
            </a:r>
            <a:r>
              <a:rPr lang="en-GB" dirty="0" smtClean="0"/>
              <a:t> hart:</a:t>
            </a:r>
          </a:p>
          <a:p>
            <a:r>
              <a:rPr lang="nl-NL" dirty="0" smtClean="0"/>
              <a:t>De omvang van het hart – dat gemiddeld 300 gram zwaar is – laat zich vergelijken met een vuist. Dit orgaan bestaat uit een hartwand , twee boezems en twee kamers. In elke harthelft bevindt zich een hartklep tussen de boezem en de kamer. Overigens is de hartwand opgebouwd uit vier lagen, te weten het </a:t>
            </a:r>
            <a:r>
              <a:rPr lang="nl-NL" dirty="0" err="1" smtClean="0"/>
              <a:t>endocard</a:t>
            </a:r>
            <a:r>
              <a:rPr lang="nl-NL" dirty="0" smtClean="0"/>
              <a:t>, het myocard, het pericard en het </a:t>
            </a:r>
            <a:r>
              <a:rPr lang="nl-NL" dirty="0" err="1" smtClean="0"/>
              <a:t>epicard</a:t>
            </a:r>
            <a:r>
              <a:rPr lang="nl-NL" dirty="0" smtClean="0"/>
              <a:t>. Zoals je weet zijn de harttonen opgebouwd uit twee tonen; de eerste toon wordt veroorzaakt als de </a:t>
            </a:r>
            <a:r>
              <a:rPr lang="nl-NL" dirty="0" err="1" smtClean="0"/>
              <a:t>mitraal</a:t>
            </a:r>
            <a:r>
              <a:rPr lang="nl-NL" dirty="0" smtClean="0"/>
              <a:t>- en </a:t>
            </a:r>
            <a:r>
              <a:rPr lang="nl-NL" dirty="0" err="1" smtClean="0"/>
              <a:t>tricuspidaalklep</a:t>
            </a:r>
            <a:r>
              <a:rPr lang="nl-NL" dirty="0" smtClean="0"/>
              <a:t> wordt gesloten. De tweede toon volgt als de aorta- en </a:t>
            </a:r>
            <a:r>
              <a:rPr lang="nl-NL" dirty="0" err="1" smtClean="0"/>
              <a:t>pulmonalisklep</a:t>
            </a:r>
            <a:r>
              <a:rPr lang="nl-NL" dirty="0" smtClean="0"/>
              <a:t> dichtgaat.</a:t>
            </a:r>
          </a:p>
          <a:p>
            <a:endParaRPr lang="nl-NL" dirty="0"/>
          </a:p>
          <a:p>
            <a:r>
              <a:rPr lang="nl-NL" dirty="0" smtClean="0"/>
              <a:t>Functie lever:</a:t>
            </a:r>
          </a:p>
          <a:p>
            <a:r>
              <a:rPr lang="nl-NL" dirty="0" smtClean="0"/>
              <a:t>Waar het hart bekend staat als het meest veelzijdige orgaan, wint de lever het als het gaat om massa. De gemiddelde lever weegt ongeveer 1.560 gram. De functies van dit orgaan laten zich als volgt onderverdelen:</a:t>
            </a:r>
          </a:p>
          <a:p>
            <a:r>
              <a:rPr lang="nl-NL" dirty="0" smtClean="0"/>
              <a:t>1. vasculaire functie</a:t>
            </a:r>
          </a:p>
          <a:p>
            <a:r>
              <a:rPr lang="nl-NL" dirty="0" smtClean="0"/>
              <a:t>2. </a:t>
            </a:r>
            <a:r>
              <a:rPr lang="nl-NL" dirty="0" err="1" smtClean="0"/>
              <a:t>secretoire</a:t>
            </a:r>
            <a:r>
              <a:rPr lang="nl-NL" dirty="0" smtClean="0"/>
              <a:t> functie</a:t>
            </a:r>
          </a:p>
          <a:p>
            <a:r>
              <a:rPr lang="nl-NL" dirty="0" smtClean="0"/>
              <a:t>3. metabole functie</a:t>
            </a:r>
          </a:p>
          <a:p>
            <a:r>
              <a:rPr lang="nl-NL" dirty="0" smtClean="0"/>
              <a:t>De eerste functie betreft het opslaan van bloed. Onder de tweede functie – de </a:t>
            </a:r>
            <a:r>
              <a:rPr lang="nl-NL" dirty="0" err="1" smtClean="0"/>
              <a:t>secretoire</a:t>
            </a:r>
            <a:r>
              <a:rPr lang="nl-NL" dirty="0" smtClean="0"/>
              <a:t> functie – verstaan we het produceren van gal, dat vervolgens in de galblaas wordt opgeslagen. Van koolhydraat-, vet-, en eiwitstofwisseling tot de opslag van ijzer en detoxificatie van stoffen; de metabole functie is heel divers. Al deze activiteiten leveren zoveel warmte op, dat we daarmee ons lichaam op temperatuur kunnen houden.</a:t>
            </a:r>
            <a:endParaRPr lang="en-GB" dirty="0"/>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2</a:t>
            </a:fld>
            <a:endParaRPr lang="en-GB"/>
          </a:p>
        </p:txBody>
      </p:sp>
    </p:spTree>
    <p:extLst>
      <p:ext uri="{BB962C8B-B14F-4D97-AF65-F5344CB8AC3E}">
        <p14:creationId xmlns:p14="http://schemas.microsoft.com/office/powerpoint/2010/main" val="17840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smtClean="0"/>
              <a:t>Duur</a:t>
            </a:r>
            <a:r>
              <a:rPr lang="en-GB" dirty="0" smtClean="0"/>
              <a:t> 2 min</a:t>
            </a:r>
          </a:p>
          <a:p>
            <a:endParaRPr lang="en-GB" dirty="0"/>
          </a:p>
          <a:p>
            <a:r>
              <a:rPr lang="nl-NL" b="1" dirty="0"/>
              <a:t>Extra info passend bij dia: 6 voor als studenten vragen naar de functie </a:t>
            </a:r>
            <a:r>
              <a:rPr lang="nl-NL" b="1" dirty="0" err="1"/>
              <a:t>ve</a:t>
            </a:r>
            <a:r>
              <a:rPr lang="nl-NL" b="1" dirty="0"/>
              <a:t> orgaan</a:t>
            </a:r>
          </a:p>
          <a:p>
            <a:endParaRPr lang="en-GB" dirty="0" smtClean="0"/>
          </a:p>
          <a:p>
            <a:r>
              <a:rPr lang="en-GB" dirty="0" smtClean="0"/>
              <a:t>Info </a:t>
            </a:r>
            <a:r>
              <a:rPr lang="nl-NL" dirty="0" smtClean="0"/>
              <a:t>van de galblaas en galgangen:</a:t>
            </a:r>
          </a:p>
          <a:p>
            <a:r>
              <a:rPr lang="nl-NL" dirty="0" smtClean="0"/>
              <a:t>Gal wordt geproduceerd in de lever en via de galgangen naar je galblaas en twaalfvingerige darm vervoerd. De functie van je galblaas is het opslaan en indikken van gal.</a:t>
            </a:r>
          </a:p>
          <a:p>
            <a:r>
              <a:rPr lang="nl-NL" dirty="0" smtClean="0"/>
              <a:t>Omdat de functie van de galblaas enkel bestaat uit het opslaan van gal, is een leven zonder galblaas goed mogelijk.</a:t>
            </a:r>
            <a:endParaRPr lang="en-GB" dirty="0"/>
          </a:p>
          <a:p>
            <a:endParaRPr lang="en-GB" dirty="0" smtClean="0"/>
          </a:p>
          <a:p>
            <a:r>
              <a:rPr lang="en-GB" dirty="0" smtClean="0"/>
              <a:t>Info </a:t>
            </a:r>
            <a:r>
              <a:rPr lang="en-GB" dirty="0" err="1" smtClean="0"/>
              <a:t>nieren</a:t>
            </a:r>
            <a:r>
              <a:rPr lang="en-GB" dirty="0" smtClean="0"/>
              <a:t>:</a:t>
            </a:r>
          </a:p>
          <a:p>
            <a:r>
              <a:rPr lang="nl-NL" dirty="0"/>
              <a:t>Menselijke nieren hebben de vorm van een boon; de holle kant wijst naar het midden. Elke nier is ongeveer 10 tot 13 centimeter lang en vijf centimeter dik. Hoewel de meeste nieren één slagader hebben, zijn er gevallen bekend waarbij de nieren aan twee slagaderen zijn verbonden. De taak van nieren bestaat uit het constant houden van de samenstelling van ons bloed. Ze stellen alles in het werk om ongewenste – reeds opgeloste – stoffen te verwijderen. Dan kun je denken aan geneesmiddelen. Ook pesticiden – op groenten en fruit – worden zo goed als mogelijk door de nieren afgebroken. Verder heeft de nier een belangrijke functie bij het in stand houden van het zuur-base-evenwicht van het menselijk lichaam. Het resultaat is urine.</a:t>
            </a:r>
            <a:endParaRPr lang="en-GB" dirty="0"/>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3</a:t>
            </a:fld>
            <a:endParaRPr lang="en-GB"/>
          </a:p>
        </p:txBody>
      </p:sp>
    </p:spTree>
    <p:extLst>
      <p:ext uri="{BB962C8B-B14F-4D97-AF65-F5344CB8AC3E}">
        <p14:creationId xmlns:p14="http://schemas.microsoft.com/office/powerpoint/2010/main" val="194173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smtClean="0"/>
              <a:t>Duur</a:t>
            </a:r>
            <a:r>
              <a:rPr lang="en-GB" dirty="0" smtClean="0"/>
              <a:t> 10 min</a:t>
            </a:r>
          </a:p>
          <a:p>
            <a:endParaRPr lang="en-GB" dirty="0"/>
          </a:p>
          <a:p>
            <a:r>
              <a:rPr lang="en-GB" dirty="0" err="1" smtClean="0"/>
              <a:t>Anatomie</a:t>
            </a:r>
            <a:r>
              <a:rPr lang="en-GB" dirty="0" smtClean="0"/>
              <a:t> </a:t>
            </a:r>
            <a:r>
              <a:rPr lang="en-GB" dirty="0" err="1" smtClean="0"/>
              <a:t>eindigt</a:t>
            </a:r>
            <a:r>
              <a:rPr lang="en-GB" dirty="0" smtClean="0"/>
              <a:t> op TOMIE. </a:t>
            </a:r>
            <a:r>
              <a:rPr lang="en-GB" dirty="0" err="1" smtClean="0"/>
              <a:t>Betekent</a:t>
            </a:r>
            <a:r>
              <a:rPr lang="en-GB" dirty="0" smtClean="0"/>
              <a:t> “</a:t>
            </a:r>
            <a:r>
              <a:rPr lang="en-GB" dirty="0" err="1" smtClean="0"/>
              <a:t>snijden</a:t>
            </a:r>
            <a:r>
              <a:rPr lang="en-GB" dirty="0" smtClean="0"/>
              <a:t> “ in het </a:t>
            </a:r>
            <a:r>
              <a:rPr lang="en-GB" dirty="0" err="1" smtClean="0"/>
              <a:t>latijns</a:t>
            </a:r>
            <a:r>
              <a:rPr lang="en-GB" dirty="0" smtClean="0"/>
              <a:t>. De </a:t>
            </a:r>
            <a:r>
              <a:rPr lang="en-GB" dirty="0" err="1" smtClean="0"/>
              <a:t>meeste</a:t>
            </a:r>
            <a:r>
              <a:rPr lang="en-GB" dirty="0" smtClean="0"/>
              <a:t> </a:t>
            </a:r>
            <a:r>
              <a:rPr lang="en-GB" dirty="0" err="1" smtClean="0"/>
              <a:t>organen</a:t>
            </a:r>
            <a:r>
              <a:rPr lang="en-GB" dirty="0" smtClean="0"/>
              <a:t> </a:t>
            </a:r>
            <a:r>
              <a:rPr lang="en-GB" dirty="0" err="1" smtClean="0"/>
              <a:t>zijn</a:t>
            </a:r>
            <a:r>
              <a:rPr lang="en-GB" dirty="0" smtClean="0"/>
              <a:t> pas </a:t>
            </a:r>
            <a:r>
              <a:rPr lang="en-GB" dirty="0" err="1" smtClean="0"/>
              <a:t>zichtbaar</a:t>
            </a:r>
            <a:r>
              <a:rPr lang="en-GB" dirty="0" smtClean="0"/>
              <a:t> </a:t>
            </a:r>
            <a:r>
              <a:rPr lang="en-GB" dirty="0" err="1" smtClean="0"/>
              <a:t>nadat</a:t>
            </a:r>
            <a:r>
              <a:rPr lang="en-GB" dirty="0" smtClean="0"/>
              <a:t> door de </a:t>
            </a:r>
            <a:r>
              <a:rPr lang="en-GB" dirty="0" err="1" smtClean="0"/>
              <a:t>huid</a:t>
            </a:r>
            <a:r>
              <a:rPr lang="en-GB" dirty="0" smtClean="0"/>
              <a:t> is </a:t>
            </a:r>
            <a:r>
              <a:rPr lang="en-GB" dirty="0" err="1" smtClean="0"/>
              <a:t>gesneden</a:t>
            </a:r>
            <a:r>
              <a:rPr lang="en-GB" dirty="0"/>
              <a:t> </a:t>
            </a:r>
            <a:r>
              <a:rPr lang="en-GB" dirty="0" smtClean="0"/>
              <a:t>door </a:t>
            </a:r>
            <a:r>
              <a:rPr lang="en-GB" dirty="0" err="1" smtClean="0"/>
              <a:t>een</a:t>
            </a:r>
            <a:r>
              <a:rPr lang="en-GB" dirty="0" smtClean="0"/>
              <a:t> </a:t>
            </a:r>
            <a:r>
              <a:rPr lang="en-GB" dirty="0" err="1" smtClean="0"/>
              <a:t>chirurg</a:t>
            </a:r>
            <a:r>
              <a:rPr lang="en-GB" dirty="0" smtClean="0"/>
              <a:t>. </a:t>
            </a:r>
          </a:p>
          <a:p>
            <a:endParaRPr lang="en-GB" dirty="0"/>
          </a:p>
          <a:p>
            <a:r>
              <a:rPr lang="en-GB" dirty="0" err="1" smtClean="0"/>
              <a:t>Fysiologie</a:t>
            </a:r>
            <a:r>
              <a:rPr lang="en-GB" dirty="0" smtClean="0"/>
              <a:t> </a:t>
            </a:r>
            <a:r>
              <a:rPr lang="en-GB" dirty="0" err="1" smtClean="0"/>
              <a:t>eindigt</a:t>
            </a:r>
            <a:r>
              <a:rPr lang="en-GB" dirty="0" smtClean="0"/>
              <a:t> op LOGIE. </a:t>
            </a:r>
            <a:r>
              <a:rPr lang="en-GB" dirty="0" err="1" smtClean="0"/>
              <a:t>Betekent</a:t>
            </a:r>
            <a:r>
              <a:rPr lang="en-GB" dirty="0" smtClean="0"/>
              <a:t> “leer van….” </a:t>
            </a:r>
          </a:p>
          <a:p>
            <a:r>
              <a:rPr lang="en-GB" dirty="0" err="1" smtClean="0"/>
              <a:t>Voorbeeld</a:t>
            </a:r>
            <a:r>
              <a:rPr lang="en-GB" dirty="0" smtClean="0"/>
              <a:t> van </a:t>
            </a:r>
            <a:r>
              <a:rPr lang="en-GB" dirty="0" err="1" smtClean="0"/>
              <a:t>fysiologie</a:t>
            </a:r>
            <a:r>
              <a:rPr lang="en-GB" dirty="0" smtClean="0"/>
              <a:t> is:</a:t>
            </a:r>
          </a:p>
          <a:p>
            <a:r>
              <a:rPr lang="en-GB" dirty="0" err="1" smtClean="0"/>
              <a:t>Ik</a:t>
            </a:r>
            <a:r>
              <a:rPr lang="en-GB" dirty="0" smtClean="0"/>
              <a:t> </a:t>
            </a:r>
            <a:r>
              <a:rPr lang="en-GB" dirty="0" err="1" smtClean="0"/>
              <a:t>wil</a:t>
            </a:r>
            <a:r>
              <a:rPr lang="en-GB" dirty="0" smtClean="0"/>
              <a:t> </a:t>
            </a:r>
            <a:r>
              <a:rPr lang="en-GB" dirty="0" err="1" smtClean="0"/>
              <a:t>mijn</a:t>
            </a:r>
            <a:r>
              <a:rPr lang="en-GB" dirty="0" smtClean="0"/>
              <a:t> arm </a:t>
            </a:r>
            <a:r>
              <a:rPr lang="en-GB" dirty="0" err="1" smtClean="0"/>
              <a:t>optillen</a:t>
            </a:r>
            <a:r>
              <a:rPr lang="en-GB" dirty="0" smtClean="0"/>
              <a:t>. Dan </a:t>
            </a:r>
            <a:r>
              <a:rPr lang="en-GB" dirty="0" err="1" smtClean="0"/>
              <a:t>gaat</a:t>
            </a:r>
            <a:r>
              <a:rPr lang="en-GB" dirty="0" smtClean="0"/>
              <a:t> </a:t>
            </a:r>
            <a:r>
              <a:rPr lang="en-GB" dirty="0" err="1" smtClean="0"/>
              <a:t>er</a:t>
            </a:r>
            <a:r>
              <a:rPr lang="en-GB" dirty="0" smtClean="0"/>
              <a:t> </a:t>
            </a:r>
            <a:r>
              <a:rPr lang="en-GB" dirty="0" err="1" smtClean="0"/>
              <a:t>eerst</a:t>
            </a:r>
            <a:r>
              <a:rPr lang="en-GB" dirty="0" smtClean="0"/>
              <a:t> </a:t>
            </a:r>
            <a:r>
              <a:rPr lang="en-GB" dirty="0" err="1" smtClean="0"/>
              <a:t>een</a:t>
            </a:r>
            <a:r>
              <a:rPr lang="en-GB" dirty="0" smtClean="0"/>
              <a:t> </a:t>
            </a:r>
            <a:r>
              <a:rPr lang="en-GB" dirty="0" err="1" smtClean="0"/>
              <a:t>seintje</a:t>
            </a:r>
            <a:r>
              <a:rPr lang="en-GB" dirty="0" smtClean="0"/>
              <a:t> </a:t>
            </a:r>
            <a:r>
              <a:rPr lang="en-GB" dirty="0" err="1" smtClean="0"/>
              <a:t>vanuit</a:t>
            </a:r>
            <a:r>
              <a:rPr lang="en-GB" dirty="0" smtClean="0"/>
              <a:t> de </a:t>
            </a:r>
            <a:r>
              <a:rPr lang="en-GB" dirty="0" err="1" smtClean="0"/>
              <a:t>hersenen</a:t>
            </a:r>
            <a:r>
              <a:rPr lang="en-GB" dirty="0" smtClean="0"/>
              <a:t> </a:t>
            </a:r>
            <a:r>
              <a:rPr lang="en-GB" dirty="0" err="1" smtClean="0"/>
              <a:t>naar</a:t>
            </a:r>
            <a:r>
              <a:rPr lang="en-GB" dirty="0" smtClean="0"/>
              <a:t> </a:t>
            </a:r>
            <a:r>
              <a:rPr lang="en-GB" dirty="0" err="1" smtClean="0"/>
              <a:t>mijn</a:t>
            </a:r>
            <a:r>
              <a:rPr lang="en-GB" dirty="0" smtClean="0"/>
              <a:t> arm </a:t>
            </a:r>
            <a:r>
              <a:rPr lang="en-GB" dirty="0" err="1" smtClean="0"/>
              <a:t>spier</a:t>
            </a:r>
            <a:r>
              <a:rPr lang="en-GB" dirty="0" smtClean="0"/>
              <a:t>. Die </a:t>
            </a:r>
            <a:r>
              <a:rPr lang="en-GB" dirty="0" err="1" smtClean="0"/>
              <a:t>gaat</a:t>
            </a:r>
            <a:r>
              <a:rPr lang="en-GB" dirty="0" smtClean="0"/>
              <a:t> </a:t>
            </a:r>
            <a:r>
              <a:rPr lang="en-GB" dirty="0" err="1" smtClean="0"/>
              <a:t>zich</a:t>
            </a:r>
            <a:r>
              <a:rPr lang="en-GB" dirty="0" smtClean="0"/>
              <a:t> </a:t>
            </a:r>
            <a:r>
              <a:rPr lang="en-GB" dirty="0" err="1" smtClean="0"/>
              <a:t>samentrekken</a:t>
            </a:r>
            <a:r>
              <a:rPr lang="en-GB" dirty="0" smtClean="0"/>
              <a:t> </a:t>
            </a:r>
            <a:r>
              <a:rPr lang="en-GB" dirty="0" err="1" smtClean="0"/>
              <a:t>en</a:t>
            </a:r>
            <a:r>
              <a:rPr lang="en-GB" dirty="0" smtClean="0"/>
              <a:t> </a:t>
            </a:r>
            <a:r>
              <a:rPr lang="en-GB" dirty="0" err="1" smtClean="0"/>
              <a:t>dan</a:t>
            </a:r>
            <a:r>
              <a:rPr lang="en-GB" dirty="0" smtClean="0"/>
              <a:t> pas </a:t>
            </a:r>
            <a:r>
              <a:rPr lang="en-GB" dirty="0" err="1" smtClean="0"/>
              <a:t>kan</a:t>
            </a:r>
            <a:r>
              <a:rPr lang="en-GB" dirty="0" smtClean="0"/>
              <a:t> </a:t>
            </a:r>
            <a:r>
              <a:rPr lang="en-GB" dirty="0" err="1" smtClean="0"/>
              <a:t>ik</a:t>
            </a:r>
            <a:r>
              <a:rPr lang="en-GB" dirty="0" smtClean="0"/>
              <a:t> </a:t>
            </a:r>
            <a:r>
              <a:rPr lang="en-GB" dirty="0" err="1" smtClean="0"/>
              <a:t>mijn</a:t>
            </a:r>
            <a:r>
              <a:rPr lang="en-GB" dirty="0" smtClean="0"/>
              <a:t> arm </a:t>
            </a:r>
            <a:r>
              <a:rPr lang="en-GB" dirty="0" err="1" smtClean="0"/>
              <a:t>omhoog</a:t>
            </a:r>
            <a:r>
              <a:rPr lang="en-GB" dirty="0" smtClean="0"/>
              <a:t> </a:t>
            </a:r>
            <a:r>
              <a:rPr lang="en-GB" dirty="0" err="1" smtClean="0"/>
              <a:t>doen</a:t>
            </a:r>
            <a:r>
              <a:rPr lang="en-GB" dirty="0" smtClean="0"/>
              <a:t>.</a:t>
            </a:r>
          </a:p>
          <a:p>
            <a:r>
              <a:rPr lang="en-GB" dirty="0" smtClean="0"/>
              <a:t>Of</a:t>
            </a:r>
          </a:p>
          <a:p>
            <a:r>
              <a:rPr lang="en-GB" dirty="0" err="1" smtClean="0"/>
              <a:t>Een</a:t>
            </a:r>
            <a:r>
              <a:rPr lang="en-GB" dirty="0" smtClean="0"/>
              <a:t> lever </a:t>
            </a:r>
            <a:r>
              <a:rPr lang="en-GB" dirty="0" err="1" smtClean="0"/>
              <a:t>produceerd</a:t>
            </a:r>
            <a:r>
              <a:rPr lang="en-GB" dirty="0" smtClean="0"/>
              <a:t> gal </a:t>
            </a:r>
            <a:r>
              <a:rPr lang="en-GB" dirty="0" err="1" smtClean="0"/>
              <a:t>en</a:t>
            </a:r>
            <a:r>
              <a:rPr lang="en-GB" dirty="0" smtClean="0"/>
              <a:t> de </a:t>
            </a:r>
            <a:r>
              <a:rPr lang="en-GB" dirty="0" err="1" smtClean="0"/>
              <a:t>galblaas</a:t>
            </a:r>
            <a:r>
              <a:rPr lang="en-GB" dirty="0" smtClean="0"/>
              <a:t> </a:t>
            </a:r>
            <a:r>
              <a:rPr lang="en-GB" dirty="0" err="1" smtClean="0"/>
              <a:t>slaat</a:t>
            </a:r>
            <a:r>
              <a:rPr lang="en-GB" dirty="0" smtClean="0"/>
              <a:t> </a:t>
            </a:r>
            <a:r>
              <a:rPr lang="en-GB" dirty="0" err="1" smtClean="0"/>
              <a:t>dat</a:t>
            </a:r>
            <a:r>
              <a:rPr lang="en-GB" dirty="0" smtClean="0"/>
              <a:t> op.</a:t>
            </a:r>
          </a:p>
          <a:p>
            <a:r>
              <a:rPr lang="en-GB" dirty="0" smtClean="0"/>
              <a:t>Die </a:t>
            </a:r>
            <a:r>
              <a:rPr lang="en-GB" dirty="0" err="1" smtClean="0"/>
              <a:t>samenwerking</a:t>
            </a:r>
            <a:r>
              <a:rPr lang="en-GB" dirty="0" smtClean="0"/>
              <a:t> </a:t>
            </a:r>
            <a:r>
              <a:rPr lang="en-GB" dirty="0" err="1" smtClean="0"/>
              <a:t>wordt</a:t>
            </a:r>
            <a:r>
              <a:rPr lang="en-GB" dirty="0" smtClean="0"/>
              <a:t> </a:t>
            </a:r>
            <a:r>
              <a:rPr lang="en-GB" dirty="0" err="1" smtClean="0"/>
              <a:t>anatomie</a:t>
            </a:r>
            <a:r>
              <a:rPr lang="en-GB" dirty="0" smtClean="0"/>
              <a:t> </a:t>
            </a:r>
            <a:r>
              <a:rPr lang="en-GB" dirty="0" err="1" smtClean="0"/>
              <a:t>genoemd</a:t>
            </a:r>
            <a:r>
              <a:rPr lang="en-GB" dirty="0" smtClean="0"/>
              <a:t>. </a:t>
            </a:r>
            <a:endParaRPr lang="en-GB" dirty="0"/>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4</a:t>
            </a:fld>
            <a:endParaRPr lang="en-GB"/>
          </a:p>
        </p:txBody>
      </p:sp>
    </p:spTree>
    <p:extLst>
      <p:ext uri="{BB962C8B-B14F-4D97-AF65-F5344CB8AC3E}">
        <p14:creationId xmlns:p14="http://schemas.microsoft.com/office/powerpoint/2010/main" val="35434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827088"/>
            <a:ext cx="6615112" cy="3722687"/>
          </a:xfrm>
        </p:spPr>
      </p:sp>
      <p:sp>
        <p:nvSpPr>
          <p:cNvPr id="3" name="Tijdelijke aanduiding voor notities 2"/>
          <p:cNvSpPr>
            <a:spLocks noGrp="1"/>
          </p:cNvSpPr>
          <p:nvPr>
            <p:ph type="body" idx="1"/>
          </p:nvPr>
        </p:nvSpPr>
        <p:spPr>
          <a:xfrm>
            <a:off x="138940" y="4642772"/>
            <a:ext cx="6326371" cy="5118423"/>
          </a:xfrm>
        </p:spPr>
        <p:txBody>
          <a:bodyPr/>
          <a:lstStyle/>
          <a:p>
            <a:r>
              <a:rPr lang="en-GB" dirty="0" err="1" smtClean="0"/>
              <a:t>Uitwerken</a:t>
            </a:r>
            <a:r>
              <a:rPr lang="en-GB" dirty="0" smtClean="0"/>
              <a:t> van de </a:t>
            </a:r>
            <a:r>
              <a:rPr lang="en-GB" dirty="0" err="1" smtClean="0"/>
              <a:t>opdracht</a:t>
            </a:r>
            <a:r>
              <a:rPr lang="en-GB" dirty="0" smtClean="0"/>
              <a:t> : 30 </a:t>
            </a:r>
            <a:r>
              <a:rPr lang="en-GB" dirty="0" err="1" smtClean="0"/>
              <a:t>minuten</a:t>
            </a:r>
            <a:r>
              <a:rPr lang="en-GB" dirty="0" smtClean="0"/>
              <a:t> </a:t>
            </a:r>
            <a:r>
              <a:rPr lang="en-GB" dirty="0" err="1" smtClean="0"/>
              <a:t>en</a:t>
            </a:r>
            <a:r>
              <a:rPr lang="en-GB" dirty="0" smtClean="0"/>
              <a:t> </a:t>
            </a:r>
            <a:r>
              <a:rPr lang="en-GB" dirty="0" err="1" smtClean="0"/>
              <a:t>nabespreking</a:t>
            </a:r>
            <a:r>
              <a:rPr lang="en-GB" dirty="0" smtClean="0"/>
              <a:t>: 20 </a:t>
            </a:r>
            <a:r>
              <a:rPr lang="en-GB" dirty="0" err="1" smtClean="0"/>
              <a:t>minuten</a:t>
            </a:r>
            <a:endParaRPr lang="en-GB" dirty="0" smtClean="0"/>
          </a:p>
          <a:p>
            <a:r>
              <a:rPr lang="en-GB" b="1" dirty="0" err="1" smtClean="0"/>
              <a:t>Doel</a:t>
            </a:r>
            <a:r>
              <a:rPr lang="en-GB" b="1" dirty="0" smtClean="0"/>
              <a:t>: </a:t>
            </a:r>
            <a:r>
              <a:rPr lang="en-GB" dirty="0" smtClean="0"/>
              <a:t>De </a:t>
            </a:r>
            <a:r>
              <a:rPr lang="en-GB" dirty="0" err="1" smtClean="0"/>
              <a:t>studenten</a:t>
            </a:r>
            <a:r>
              <a:rPr lang="en-GB" dirty="0" smtClean="0"/>
              <a:t> </a:t>
            </a:r>
            <a:r>
              <a:rPr lang="en-GB" dirty="0" err="1" smtClean="0"/>
              <a:t>krijgen</a:t>
            </a:r>
            <a:r>
              <a:rPr lang="en-GB" dirty="0" smtClean="0"/>
              <a:t> </a:t>
            </a:r>
            <a:r>
              <a:rPr lang="en-GB" dirty="0" err="1" smtClean="0"/>
              <a:t>inzicht</a:t>
            </a:r>
            <a:r>
              <a:rPr lang="en-GB" dirty="0" smtClean="0"/>
              <a:t> in </a:t>
            </a:r>
            <a:r>
              <a:rPr lang="en-GB" dirty="0" err="1" smtClean="0"/>
              <a:t>daadwerkelijke</a:t>
            </a:r>
            <a:r>
              <a:rPr lang="en-GB" dirty="0" smtClean="0"/>
              <a:t> </a:t>
            </a:r>
            <a:r>
              <a:rPr lang="en-GB" dirty="0" err="1" smtClean="0"/>
              <a:t>omvang</a:t>
            </a:r>
            <a:r>
              <a:rPr lang="en-GB" dirty="0" smtClean="0"/>
              <a:t> van </a:t>
            </a:r>
            <a:r>
              <a:rPr lang="en-GB" dirty="0" err="1" smtClean="0"/>
              <a:t>organen</a:t>
            </a:r>
            <a:r>
              <a:rPr lang="en-GB" dirty="0" smtClean="0"/>
              <a:t>.</a:t>
            </a:r>
          </a:p>
          <a:p>
            <a:endParaRPr lang="en-GB" dirty="0" smtClean="0"/>
          </a:p>
          <a:p>
            <a:r>
              <a:rPr lang="en-GB" dirty="0" err="1" smtClean="0"/>
              <a:t>Verdeel</a:t>
            </a:r>
            <a:r>
              <a:rPr lang="en-GB" dirty="0" smtClean="0"/>
              <a:t> de </a:t>
            </a:r>
            <a:r>
              <a:rPr lang="en-GB" dirty="0" err="1" smtClean="0"/>
              <a:t>klas</a:t>
            </a:r>
            <a:r>
              <a:rPr lang="en-GB" dirty="0" smtClean="0"/>
              <a:t> in </a:t>
            </a:r>
            <a:r>
              <a:rPr lang="en-GB" dirty="0" err="1" smtClean="0"/>
              <a:t>subgroepen</a:t>
            </a:r>
            <a:r>
              <a:rPr lang="en-GB" dirty="0" smtClean="0"/>
              <a:t> van 4 of 5 </a:t>
            </a:r>
            <a:r>
              <a:rPr lang="en-GB" dirty="0" err="1" smtClean="0"/>
              <a:t>personen</a:t>
            </a:r>
            <a:r>
              <a:rPr lang="en-GB" dirty="0" smtClean="0"/>
              <a:t>. </a:t>
            </a:r>
            <a:r>
              <a:rPr lang="en-GB" dirty="0" err="1" smtClean="0"/>
              <a:t>Geef</a:t>
            </a:r>
            <a:r>
              <a:rPr lang="en-GB" dirty="0" smtClean="0"/>
              <a:t> elk </a:t>
            </a:r>
            <a:r>
              <a:rPr lang="en-GB" dirty="0" err="1" smtClean="0"/>
              <a:t>groepje</a:t>
            </a:r>
            <a:r>
              <a:rPr lang="en-GB" dirty="0" smtClean="0"/>
              <a:t> </a:t>
            </a:r>
            <a:r>
              <a:rPr lang="en-GB" dirty="0" err="1" smtClean="0"/>
              <a:t>een</a:t>
            </a:r>
            <a:r>
              <a:rPr lang="en-GB" dirty="0" smtClean="0"/>
              <a:t> flap-over </a:t>
            </a:r>
            <a:r>
              <a:rPr lang="en-GB" dirty="0" err="1" smtClean="0"/>
              <a:t>en</a:t>
            </a:r>
            <a:r>
              <a:rPr lang="en-GB" dirty="0" smtClean="0"/>
              <a:t> </a:t>
            </a:r>
            <a:r>
              <a:rPr lang="en-GB" dirty="0" err="1" smtClean="0"/>
              <a:t>een</a:t>
            </a:r>
            <a:r>
              <a:rPr lang="en-GB" dirty="0" smtClean="0"/>
              <a:t> </a:t>
            </a:r>
            <a:r>
              <a:rPr lang="en-GB" dirty="0" err="1" smtClean="0"/>
              <a:t>stift</a:t>
            </a:r>
            <a:r>
              <a:rPr lang="en-GB" dirty="0" smtClean="0"/>
              <a:t>.</a:t>
            </a:r>
          </a:p>
          <a:p>
            <a:endParaRPr lang="en-GB" dirty="0" smtClean="0"/>
          </a:p>
          <a:p>
            <a:r>
              <a:rPr lang="en-GB" dirty="0" smtClean="0"/>
              <a:t>De </a:t>
            </a:r>
            <a:r>
              <a:rPr lang="en-GB" dirty="0" err="1" smtClean="0"/>
              <a:t>informatie</a:t>
            </a:r>
            <a:r>
              <a:rPr lang="en-GB" dirty="0" smtClean="0"/>
              <a:t> </a:t>
            </a:r>
            <a:r>
              <a:rPr lang="en-GB" dirty="0" err="1" smtClean="0"/>
              <a:t>kan</a:t>
            </a:r>
            <a:r>
              <a:rPr lang="en-GB" dirty="0" smtClean="0"/>
              <a:t> </a:t>
            </a:r>
            <a:r>
              <a:rPr lang="en-GB" dirty="0" err="1" smtClean="0"/>
              <a:t>worden</a:t>
            </a:r>
            <a:r>
              <a:rPr lang="en-GB" dirty="0" smtClean="0"/>
              <a:t> </a:t>
            </a:r>
            <a:r>
              <a:rPr lang="en-GB" dirty="0" err="1" smtClean="0"/>
              <a:t>opgezocht</a:t>
            </a:r>
            <a:r>
              <a:rPr lang="en-GB" dirty="0" smtClean="0"/>
              <a:t> </a:t>
            </a:r>
            <a:r>
              <a:rPr lang="en-GB" dirty="0" err="1" smtClean="0"/>
              <a:t>uit</a:t>
            </a:r>
            <a:r>
              <a:rPr lang="en-GB" dirty="0" smtClean="0"/>
              <a:t> </a:t>
            </a:r>
            <a:r>
              <a:rPr lang="en-GB" dirty="0" err="1" smtClean="0"/>
              <a:t>boeken</a:t>
            </a:r>
            <a:r>
              <a:rPr lang="en-GB" dirty="0" smtClean="0"/>
              <a:t>, internet etc.</a:t>
            </a:r>
            <a:endParaRPr lang="en-GB" dirty="0"/>
          </a:p>
          <a:p>
            <a:r>
              <a:rPr lang="en-GB" dirty="0" smtClean="0"/>
              <a:t>Hang de flap-overs op </a:t>
            </a:r>
            <a:r>
              <a:rPr lang="en-GB" dirty="0" err="1" smtClean="0"/>
              <a:t>nadat</a:t>
            </a:r>
            <a:r>
              <a:rPr lang="en-GB" dirty="0" smtClean="0"/>
              <a:t> de </a:t>
            </a:r>
            <a:r>
              <a:rPr lang="en-GB" dirty="0" err="1" smtClean="0"/>
              <a:t>groepjes</a:t>
            </a:r>
            <a:r>
              <a:rPr lang="en-GB" dirty="0" smtClean="0"/>
              <a:t> de </a:t>
            </a:r>
            <a:r>
              <a:rPr lang="en-GB" dirty="0" err="1" smtClean="0"/>
              <a:t>opdracht</a:t>
            </a:r>
            <a:r>
              <a:rPr lang="en-GB" dirty="0" smtClean="0"/>
              <a:t> </a:t>
            </a:r>
            <a:r>
              <a:rPr lang="en-GB" dirty="0" err="1" smtClean="0"/>
              <a:t>hebben</a:t>
            </a:r>
            <a:r>
              <a:rPr lang="en-GB" dirty="0" smtClean="0"/>
              <a:t> </a:t>
            </a:r>
            <a:r>
              <a:rPr lang="en-GB" dirty="0" err="1" smtClean="0"/>
              <a:t>uitgevoerd</a:t>
            </a:r>
            <a:r>
              <a:rPr lang="en-GB" dirty="0" smtClean="0"/>
              <a:t>. </a:t>
            </a:r>
          </a:p>
          <a:p>
            <a:endParaRPr lang="en-GB" dirty="0" smtClean="0"/>
          </a:p>
          <a:p>
            <a:r>
              <a:rPr lang="en-GB" dirty="0" smtClean="0"/>
              <a:t>Ga </a:t>
            </a:r>
            <a:r>
              <a:rPr lang="en-GB" dirty="0" err="1" smtClean="0"/>
              <a:t>tijdens</a:t>
            </a:r>
            <a:r>
              <a:rPr lang="en-GB" dirty="0" smtClean="0"/>
              <a:t> de </a:t>
            </a:r>
            <a:r>
              <a:rPr lang="en-GB" dirty="0" err="1" smtClean="0"/>
              <a:t>nabespreking</a:t>
            </a:r>
            <a:r>
              <a:rPr lang="en-GB" dirty="0" smtClean="0"/>
              <a:t> in of </a:t>
            </a:r>
            <a:r>
              <a:rPr lang="en-GB" dirty="0" err="1" smtClean="0"/>
              <a:t>ze</a:t>
            </a:r>
            <a:r>
              <a:rPr lang="en-GB" dirty="0" smtClean="0"/>
              <a:t> de </a:t>
            </a:r>
            <a:r>
              <a:rPr lang="en-GB" dirty="0" err="1" smtClean="0"/>
              <a:t>vorm</a:t>
            </a:r>
            <a:r>
              <a:rPr lang="en-GB" dirty="0" smtClean="0"/>
              <a:t> of het </a:t>
            </a:r>
            <a:r>
              <a:rPr lang="en-GB" dirty="0" err="1" smtClean="0"/>
              <a:t>gewicht</a:t>
            </a:r>
            <a:r>
              <a:rPr lang="en-GB" dirty="0" smtClean="0"/>
              <a:t> </a:t>
            </a:r>
            <a:r>
              <a:rPr lang="en-GB" dirty="0" err="1" smtClean="0"/>
              <a:t>hadden</a:t>
            </a:r>
            <a:r>
              <a:rPr lang="en-GB" dirty="0" smtClean="0"/>
              <a:t> </a:t>
            </a:r>
            <a:r>
              <a:rPr lang="en-GB" dirty="0" err="1" smtClean="0"/>
              <a:t>verwacht</a:t>
            </a:r>
            <a:r>
              <a:rPr lang="en-GB" dirty="0" smtClean="0"/>
              <a:t>. </a:t>
            </a:r>
            <a:r>
              <a:rPr lang="en-GB" dirty="0" err="1" smtClean="0"/>
              <a:t>Peil</a:t>
            </a:r>
            <a:r>
              <a:rPr lang="en-GB" dirty="0" smtClean="0"/>
              <a:t> de </a:t>
            </a:r>
            <a:r>
              <a:rPr lang="en-GB" dirty="0" err="1" smtClean="0"/>
              <a:t>kennis</a:t>
            </a:r>
            <a:r>
              <a:rPr lang="en-GB" dirty="0" smtClean="0"/>
              <a:t> van de </a:t>
            </a:r>
            <a:r>
              <a:rPr lang="en-GB" dirty="0" err="1" smtClean="0"/>
              <a:t>ligging</a:t>
            </a:r>
            <a:r>
              <a:rPr lang="en-GB" dirty="0" smtClean="0"/>
              <a:t> van de </a:t>
            </a:r>
            <a:r>
              <a:rPr lang="en-GB" dirty="0" err="1" smtClean="0"/>
              <a:t>organen</a:t>
            </a:r>
            <a:r>
              <a:rPr lang="en-GB" dirty="0" smtClean="0"/>
              <a:t>. Ga </a:t>
            </a:r>
            <a:r>
              <a:rPr lang="en-GB" dirty="0" err="1" smtClean="0"/>
              <a:t>evt</a:t>
            </a:r>
            <a:r>
              <a:rPr lang="en-GB" dirty="0" smtClean="0"/>
              <a:t> </a:t>
            </a:r>
            <a:r>
              <a:rPr lang="en-GB" dirty="0" err="1" smtClean="0"/>
              <a:t>sumier</a:t>
            </a:r>
            <a:r>
              <a:rPr lang="en-GB" dirty="0" smtClean="0"/>
              <a:t> in op de </a:t>
            </a:r>
            <a:r>
              <a:rPr lang="en-GB" dirty="0" err="1" smtClean="0"/>
              <a:t>functie</a:t>
            </a:r>
            <a:r>
              <a:rPr lang="en-GB" dirty="0" smtClean="0"/>
              <a:t> van de </a:t>
            </a:r>
            <a:r>
              <a:rPr lang="en-GB" dirty="0" err="1" smtClean="0"/>
              <a:t>organen</a:t>
            </a:r>
            <a:r>
              <a:rPr lang="en-GB" dirty="0" smtClean="0"/>
              <a:t>. </a:t>
            </a:r>
          </a:p>
          <a:p>
            <a:r>
              <a:rPr lang="en-GB" dirty="0" err="1" smtClean="0"/>
              <a:t>Zie</a:t>
            </a:r>
            <a:r>
              <a:rPr lang="en-GB" dirty="0" smtClean="0"/>
              <a:t> </a:t>
            </a:r>
            <a:r>
              <a:rPr lang="en-GB" dirty="0" err="1" smtClean="0"/>
              <a:t>hiervoor</a:t>
            </a:r>
            <a:r>
              <a:rPr lang="en-GB" dirty="0" smtClean="0"/>
              <a:t> de info op de </a:t>
            </a:r>
            <a:r>
              <a:rPr lang="en-GB" dirty="0" err="1" smtClean="0"/>
              <a:t>notitiepagina’s</a:t>
            </a:r>
            <a:r>
              <a:rPr lang="en-GB" dirty="0" smtClean="0"/>
              <a:t> op </a:t>
            </a:r>
            <a:r>
              <a:rPr lang="en-GB" dirty="0" err="1" smtClean="0"/>
              <a:t>dia</a:t>
            </a:r>
            <a:r>
              <a:rPr lang="en-GB" dirty="0" smtClean="0"/>
              <a:t> 1 t/m 3. </a:t>
            </a:r>
          </a:p>
          <a:p>
            <a:endParaRPr lang="en-GB" dirty="0"/>
          </a:p>
          <a:p>
            <a:r>
              <a:rPr lang="nl-NL" b="1" dirty="0" smtClean="0"/>
              <a:t>Alvleesklier :</a:t>
            </a:r>
            <a:r>
              <a:rPr lang="nl-NL" dirty="0" smtClean="0"/>
              <a:t>De </a:t>
            </a:r>
            <a:r>
              <a:rPr lang="nl-NL" dirty="0"/>
              <a:t>alvleesklier, ook wel pancreas genoemd, bevindt zich boven in je buikholte, onder de lever en achter de maag.</a:t>
            </a:r>
          </a:p>
          <a:p>
            <a:r>
              <a:rPr lang="nl-NL" b="1" dirty="0" smtClean="0"/>
              <a:t>Baarmoeder: </a:t>
            </a:r>
            <a:r>
              <a:rPr lang="nl-NL" dirty="0" smtClean="0"/>
              <a:t>De </a:t>
            </a:r>
            <a:r>
              <a:rPr lang="nl-NL" dirty="0"/>
              <a:t>baarmoeder of uterus is een vrouwelijk geslachtsorgaan dat de vorm en de grootte van een peer heeft.</a:t>
            </a:r>
          </a:p>
          <a:p>
            <a:r>
              <a:rPr lang="nl-NL" b="1" dirty="0" smtClean="0"/>
              <a:t>Bijbal: </a:t>
            </a:r>
            <a:r>
              <a:rPr lang="nl-NL" dirty="0" smtClean="0"/>
              <a:t>De </a:t>
            </a:r>
            <a:r>
              <a:rPr lang="nl-NL" dirty="0"/>
              <a:t>bijbal of epididymis is een kommavormig orgaan en ligt in de balzak.</a:t>
            </a:r>
          </a:p>
          <a:p>
            <a:r>
              <a:rPr lang="nl-NL" b="1" dirty="0" smtClean="0"/>
              <a:t>Bijnieren: </a:t>
            </a:r>
            <a:r>
              <a:rPr lang="nl-NL" dirty="0" smtClean="0"/>
              <a:t>De </a:t>
            </a:r>
            <a:r>
              <a:rPr lang="nl-NL" dirty="0"/>
              <a:t>bijnieren zijn twee kleine organen die bovenop een vetlaag op de nieren liggen.</a:t>
            </a:r>
          </a:p>
          <a:p>
            <a:r>
              <a:rPr lang="nl-NL" b="1" dirty="0" smtClean="0"/>
              <a:t>Blaas: </a:t>
            </a:r>
            <a:r>
              <a:rPr lang="nl-NL" dirty="0" smtClean="0"/>
              <a:t>Je </a:t>
            </a:r>
            <a:r>
              <a:rPr lang="nl-NL" dirty="0"/>
              <a:t>blaas bevindt zich onderin je buik, achter het schaambeen.</a:t>
            </a:r>
          </a:p>
          <a:p>
            <a:r>
              <a:rPr lang="nl-NL" b="1" dirty="0" err="1" smtClean="0"/>
              <a:t>Bloed:</a:t>
            </a:r>
            <a:r>
              <a:rPr lang="nl-NL" dirty="0" err="1" smtClean="0"/>
              <a:t>Gemiddeld</a:t>
            </a:r>
            <a:r>
              <a:rPr lang="nl-NL" dirty="0" smtClean="0"/>
              <a:t> </a:t>
            </a:r>
            <a:r>
              <a:rPr lang="nl-NL" dirty="0"/>
              <a:t>heeft een volwassen mens ongeveer vier tot zes liter bloed.</a:t>
            </a:r>
          </a:p>
          <a:p>
            <a:r>
              <a:rPr lang="nl-NL" b="1" dirty="0" smtClean="0"/>
              <a:t>Darmen</a:t>
            </a:r>
            <a:r>
              <a:rPr lang="nl-NL" dirty="0" smtClean="0"/>
              <a:t>: De </a:t>
            </a:r>
            <a:r>
              <a:rPr lang="nl-NL" dirty="0"/>
              <a:t>darmen zijn onderdeel van je spijsverteringskanaal.</a:t>
            </a:r>
          </a:p>
          <a:p>
            <a:r>
              <a:rPr lang="nl-NL" b="1" dirty="0" smtClean="0"/>
              <a:t>Eierstokken </a:t>
            </a:r>
            <a:r>
              <a:rPr lang="nl-NL" b="1" dirty="0"/>
              <a:t>en </a:t>
            </a:r>
            <a:r>
              <a:rPr lang="nl-NL" b="1" dirty="0" smtClean="0"/>
              <a:t>eileiders: </a:t>
            </a:r>
            <a:r>
              <a:rPr lang="nl-NL" dirty="0" smtClean="0"/>
              <a:t>De </a:t>
            </a:r>
            <a:r>
              <a:rPr lang="nl-NL" dirty="0"/>
              <a:t>twee eierstokken (ovaria) behoren tot de vrouwelijke geslachtsorganen en liggen links en rechts naast de baarmoeder in het bekken.</a:t>
            </a:r>
          </a:p>
          <a:p>
            <a:r>
              <a:rPr lang="nl-NL" b="1" dirty="0" smtClean="0"/>
              <a:t>Evenwichtsorgaan: </a:t>
            </a:r>
            <a:r>
              <a:rPr lang="nl-NL" dirty="0" smtClean="0"/>
              <a:t>Je </a:t>
            </a:r>
            <a:r>
              <a:rPr lang="nl-NL" dirty="0"/>
              <a:t>evenwichtsorgaan bevindt zich in je binnenoor.</a:t>
            </a:r>
          </a:p>
          <a:p>
            <a:r>
              <a:rPr lang="nl-NL" b="1" dirty="0" smtClean="0"/>
              <a:t>Galblaas </a:t>
            </a:r>
            <a:r>
              <a:rPr lang="nl-NL" b="1" dirty="0"/>
              <a:t>en </a:t>
            </a:r>
            <a:r>
              <a:rPr lang="nl-NL" b="1" dirty="0" smtClean="0"/>
              <a:t>galgangen: </a:t>
            </a:r>
            <a:r>
              <a:rPr lang="nl-NL" dirty="0" smtClean="0"/>
              <a:t>De </a:t>
            </a:r>
            <a:r>
              <a:rPr lang="nl-NL" dirty="0"/>
              <a:t>galblaas (</a:t>
            </a:r>
            <a:r>
              <a:rPr lang="nl-NL" dirty="0" err="1"/>
              <a:t>vesica</a:t>
            </a:r>
            <a:r>
              <a:rPr lang="nl-NL" dirty="0"/>
              <a:t> </a:t>
            </a:r>
            <a:r>
              <a:rPr lang="nl-NL" dirty="0" err="1"/>
              <a:t>fellea</a:t>
            </a:r>
            <a:r>
              <a:rPr lang="nl-NL" dirty="0"/>
              <a:t>) is een peervormig, hol orgaan, dat rechtsboven in je buikholte ligt.</a:t>
            </a:r>
          </a:p>
          <a:p>
            <a:endParaRPr lang="nl-NL" dirty="0"/>
          </a:p>
          <a:p>
            <a:endParaRPr lang="nl-NL" dirty="0"/>
          </a:p>
          <a:p>
            <a:endParaRPr lang="en-GB" dirty="0"/>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5</a:t>
            </a:fld>
            <a:endParaRPr lang="en-GB"/>
          </a:p>
        </p:txBody>
      </p:sp>
    </p:spTree>
    <p:extLst>
      <p:ext uri="{BB962C8B-B14F-4D97-AF65-F5344CB8AC3E}">
        <p14:creationId xmlns:p14="http://schemas.microsoft.com/office/powerpoint/2010/main" val="255115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a:xfrm>
            <a:off x="172534" y="4715152"/>
            <a:ext cx="6264297" cy="5048511"/>
          </a:xfrm>
        </p:spPr>
        <p:txBody>
          <a:bodyPr/>
          <a:lstStyle/>
          <a:p>
            <a:r>
              <a:rPr lang="nl-NL" b="1" dirty="0" smtClean="0"/>
              <a:t>Hart </a:t>
            </a:r>
            <a:r>
              <a:rPr lang="nl-NL" b="1" dirty="0"/>
              <a:t>en </a:t>
            </a:r>
            <a:r>
              <a:rPr lang="nl-NL" b="1" dirty="0" smtClean="0"/>
              <a:t>bloedsomloop: </a:t>
            </a:r>
            <a:r>
              <a:rPr lang="nl-NL" dirty="0" smtClean="0"/>
              <a:t>Het </a:t>
            </a:r>
            <a:r>
              <a:rPr lang="nl-NL" dirty="0"/>
              <a:t>hart is een holle spier die ongeveer zo groot is als een gebalde vuist.</a:t>
            </a:r>
          </a:p>
          <a:p>
            <a:r>
              <a:rPr lang="nl-NL" b="1" dirty="0" smtClean="0"/>
              <a:t>Hersenen: </a:t>
            </a:r>
            <a:r>
              <a:rPr lang="nl-NL" dirty="0" smtClean="0"/>
              <a:t>De </a:t>
            </a:r>
            <a:r>
              <a:rPr lang="nl-NL" dirty="0"/>
              <a:t>hersenen, die ook wel eens het brein worden genoemd, zijn een deel van het centrale zenuwstelsel.</a:t>
            </a:r>
          </a:p>
          <a:p>
            <a:r>
              <a:rPr lang="nl-NL" b="1" dirty="0" smtClean="0"/>
              <a:t>Huid: </a:t>
            </a:r>
            <a:r>
              <a:rPr lang="nl-NL" dirty="0" smtClean="0"/>
              <a:t>Je </a:t>
            </a:r>
            <a:r>
              <a:rPr lang="nl-NL" dirty="0"/>
              <a:t>gehele lichaam wordt omhuld door je huid.</a:t>
            </a:r>
          </a:p>
          <a:p>
            <a:r>
              <a:rPr lang="nl-NL" b="1" dirty="0" smtClean="0"/>
              <a:t>Immuunsysteem: </a:t>
            </a:r>
            <a:r>
              <a:rPr lang="nl-NL" dirty="0" smtClean="0"/>
              <a:t>Het </a:t>
            </a:r>
            <a:r>
              <a:rPr lang="nl-NL" dirty="0"/>
              <a:t>immuunsysteem of afweersysteem dat je lichaam beschermt tegen indringers van buitenaf bevindt zich door je hele lichaam.</a:t>
            </a:r>
          </a:p>
          <a:p>
            <a:r>
              <a:rPr lang="nl-NL" b="1" dirty="0" smtClean="0"/>
              <a:t>Lever: </a:t>
            </a:r>
            <a:r>
              <a:rPr lang="nl-NL" dirty="0" smtClean="0"/>
              <a:t>Je </a:t>
            </a:r>
            <a:r>
              <a:rPr lang="nl-NL" dirty="0"/>
              <a:t>lever zit rechtsboven in je buikholte, naast je maag.</a:t>
            </a:r>
          </a:p>
          <a:p>
            <a:r>
              <a:rPr lang="nl-NL" b="1" dirty="0" smtClean="0"/>
              <a:t>Longen: </a:t>
            </a:r>
            <a:r>
              <a:rPr lang="nl-NL" dirty="0" smtClean="0"/>
              <a:t>Je </a:t>
            </a:r>
            <a:r>
              <a:rPr lang="nl-NL" dirty="0"/>
              <a:t>longen hebben een bijzondere anatomie en bevinden zich in je borstkas en worden omringd door je ribben.</a:t>
            </a:r>
          </a:p>
          <a:p>
            <a:r>
              <a:rPr lang="nl-NL" b="1" dirty="0" smtClean="0"/>
              <a:t>Lymfestelsel: </a:t>
            </a:r>
            <a:r>
              <a:rPr lang="nl-NL" dirty="0" smtClean="0"/>
              <a:t>Naast </a:t>
            </a:r>
            <a:r>
              <a:rPr lang="nl-NL" dirty="0"/>
              <a:t>je bloedvatenstelsel is er nog een tweede vaatstelsel aanwezig in je lichaam, namelijk je lymfestelsel.</a:t>
            </a:r>
          </a:p>
          <a:p>
            <a:r>
              <a:rPr lang="nl-NL" b="1" dirty="0" smtClean="0"/>
              <a:t>Maag: </a:t>
            </a:r>
            <a:r>
              <a:rPr lang="nl-NL" dirty="0" smtClean="0"/>
              <a:t>De </a:t>
            </a:r>
            <a:r>
              <a:rPr lang="nl-NL" dirty="0"/>
              <a:t>maag ligt hoog in je buikholte en vlak onder het middenrif (diafragma).</a:t>
            </a:r>
          </a:p>
          <a:p>
            <a:r>
              <a:rPr lang="nl-NL" b="1" dirty="0" smtClean="0"/>
              <a:t>Milt: </a:t>
            </a:r>
            <a:r>
              <a:rPr lang="nl-NL" dirty="0" smtClean="0"/>
              <a:t>Je </a:t>
            </a:r>
            <a:r>
              <a:rPr lang="nl-NL" dirty="0"/>
              <a:t>milt is een orgaan die zich linksboven in je buikholte bevindt.</a:t>
            </a:r>
          </a:p>
          <a:p>
            <a:r>
              <a:rPr lang="nl-NL" b="1" dirty="0" smtClean="0"/>
              <a:t>Nieren </a:t>
            </a:r>
            <a:r>
              <a:rPr lang="nl-NL" b="1" dirty="0"/>
              <a:t>en </a:t>
            </a:r>
            <a:r>
              <a:rPr lang="nl-NL" b="1" dirty="0" smtClean="0"/>
              <a:t>urinewegen: </a:t>
            </a:r>
            <a:r>
              <a:rPr lang="nl-NL" dirty="0" smtClean="0"/>
              <a:t>Je </a:t>
            </a:r>
            <a:r>
              <a:rPr lang="nl-NL" dirty="0"/>
              <a:t>nieren zijn twee boonvormige organen die hoog achter in de </a:t>
            </a:r>
            <a:r>
              <a:rPr lang="nl-NL" dirty="0" err="1"/>
              <a:t>buiktholte</a:t>
            </a:r>
            <a:r>
              <a:rPr lang="nl-NL" dirty="0"/>
              <a:t> liggen, achter het buikvlies.</a:t>
            </a:r>
          </a:p>
          <a:p>
            <a:r>
              <a:rPr lang="nl-NL" b="1" dirty="0" smtClean="0"/>
              <a:t>Penis</a:t>
            </a:r>
            <a:r>
              <a:rPr lang="nl-NL" dirty="0" smtClean="0"/>
              <a:t>: Ongeveer </a:t>
            </a:r>
            <a:r>
              <a:rPr lang="nl-NL" dirty="0"/>
              <a:t>de helft van de bevolking heeft hem: een penis.</a:t>
            </a:r>
          </a:p>
          <a:p>
            <a:r>
              <a:rPr lang="nl-NL" b="1" dirty="0" smtClean="0"/>
              <a:t>Prostaat</a:t>
            </a:r>
            <a:r>
              <a:rPr lang="nl-NL" dirty="0" smtClean="0"/>
              <a:t>: De </a:t>
            </a:r>
            <a:r>
              <a:rPr lang="nl-NL" dirty="0"/>
              <a:t>prostaat is een klier die alleen bij mannen voorkomt.</a:t>
            </a:r>
          </a:p>
          <a:p>
            <a:r>
              <a:rPr lang="nl-NL" b="1" dirty="0" smtClean="0"/>
              <a:t>Schildklier: </a:t>
            </a:r>
            <a:r>
              <a:rPr lang="nl-NL" dirty="0" smtClean="0"/>
              <a:t>Je </a:t>
            </a:r>
            <a:r>
              <a:rPr lang="nl-NL" dirty="0"/>
              <a:t>schildklier, ook wel </a:t>
            </a:r>
            <a:r>
              <a:rPr lang="nl-NL" dirty="0" err="1"/>
              <a:t>thyroïde</a:t>
            </a:r>
            <a:r>
              <a:rPr lang="nl-NL" dirty="0"/>
              <a:t> genoemd, bevindt zich laag onder in je hals.</a:t>
            </a:r>
          </a:p>
          <a:p>
            <a:r>
              <a:rPr lang="nl-NL" b="1" dirty="0" smtClean="0"/>
              <a:t>Spieren: </a:t>
            </a:r>
            <a:r>
              <a:rPr lang="nl-NL" dirty="0" smtClean="0"/>
              <a:t>Het </a:t>
            </a:r>
            <a:r>
              <a:rPr lang="nl-NL" dirty="0"/>
              <a:t>menselijk lichaam bestaat uit meer dan 600 spieren.</a:t>
            </a:r>
          </a:p>
          <a:p>
            <a:r>
              <a:rPr lang="nl-NL" b="1" dirty="0" smtClean="0"/>
              <a:t>Stembanden: </a:t>
            </a:r>
            <a:r>
              <a:rPr lang="nl-NL" dirty="0" smtClean="0"/>
              <a:t>De </a:t>
            </a:r>
            <a:r>
              <a:rPr lang="nl-NL" dirty="0"/>
              <a:t>stembanden worden ook wel </a:t>
            </a:r>
            <a:r>
              <a:rPr lang="nl-NL" dirty="0" err="1"/>
              <a:t>plicae</a:t>
            </a:r>
            <a:r>
              <a:rPr lang="nl-NL" dirty="0"/>
              <a:t> genoemd en zijn structuren die in je strottenhoofd liggen.</a:t>
            </a:r>
          </a:p>
          <a:p>
            <a:r>
              <a:rPr lang="nl-NL" b="1" dirty="0" smtClean="0"/>
              <a:t>Vagina: </a:t>
            </a:r>
            <a:r>
              <a:rPr lang="nl-NL" dirty="0" smtClean="0"/>
              <a:t>De </a:t>
            </a:r>
            <a:r>
              <a:rPr lang="nl-NL" dirty="0"/>
              <a:t>vagina of schede is het inwendige deel van het vrouwelijke geslachtsorgaan dat de baarmoeder verbindt met de buitenkant van het lichaam.</a:t>
            </a:r>
          </a:p>
          <a:p>
            <a:r>
              <a:rPr lang="nl-NL" b="1" dirty="0" smtClean="0"/>
              <a:t>Zaadbal: </a:t>
            </a:r>
            <a:r>
              <a:rPr lang="nl-NL" dirty="0" smtClean="0"/>
              <a:t>De </a:t>
            </a:r>
            <a:r>
              <a:rPr lang="nl-NL" dirty="0"/>
              <a:t>zaadbal wordt ook wel teelbal of testikel genoemd.</a:t>
            </a:r>
            <a:endParaRPr lang="en-GB" dirty="0"/>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6</a:t>
            </a:fld>
            <a:endParaRPr lang="en-GB" dirty="0"/>
          </a:p>
        </p:txBody>
      </p:sp>
    </p:spTree>
    <p:extLst>
      <p:ext uri="{BB962C8B-B14F-4D97-AF65-F5344CB8AC3E}">
        <p14:creationId xmlns:p14="http://schemas.microsoft.com/office/powerpoint/2010/main" val="35023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7</a:t>
            </a:fld>
            <a:endParaRPr lang="en-GB"/>
          </a:p>
        </p:txBody>
      </p:sp>
    </p:spTree>
    <p:extLst>
      <p:ext uri="{BB962C8B-B14F-4D97-AF65-F5344CB8AC3E}">
        <p14:creationId xmlns:p14="http://schemas.microsoft.com/office/powerpoint/2010/main" val="272768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8</a:t>
            </a:fld>
            <a:endParaRPr lang="en-GB"/>
          </a:p>
        </p:txBody>
      </p:sp>
    </p:spTree>
    <p:extLst>
      <p:ext uri="{BB962C8B-B14F-4D97-AF65-F5344CB8AC3E}">
        <p14:creationId xmlns:p14="http://schemas.microsoft.com/office/powerpoint/2010/main" val="424674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C1DDD265-99CC-4E82-B7E4-C453E4F7F9B4}" type="slidenum">
              <a:rPr lang="en-GB" smtClean="0"/>
              <a:t>9</a:t>
            </a:fld>
            <a:endParaRPr lang="en-GB"/>
          </a:p>
        </p:txBody>
      </p:sp>
    </p:spTree>
    <p:extLst>
      <p:ext uri="{BB962C8B-B14F-4D97-AF65-F5344CB8AC3E}">
        <p14:creationId xmlns:p14="http://schemas.microsoft.com/office/powerpoint/2010/main" val="686406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1/15/2019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Anatomie en Fysiologie</a:t>
            </a:r>
          </a:p>
        </p:txBody>
      </p:sp>
      <p:sp>
        <p:nvSpPr>
          <p:cNvPr id="3" name="Ondertitel 2"/>
          <p:cNvSpPr>
            <a:spLocks noGrp="1"/>
          </p:cNvSpPr>
          <p:nvPr>
            <p:ph type="subTitle" idx="1"/>
          </p:nvPr>
        </p:nvSpPr>
        <p:spPr/>
        <p:txBody>
          <a:bodyPr/>
          <a:lstStyle/>
          <a:p>
            <a:r>
              <a:rPr lang="nl-NL" dirty="0"/>
              <a:t>Les 1</a:t>
            </a:r>
          </a:p>
        </p:txBody>
      </p:sp>
    </p:spTree>
    <p:extLst>
      <p:ext uri="{BB962C8B-B14F-4D97-AF65-F5344CB8AC3E}">
        <p14:creationId xmlns:p14="http://schemas.microsoft.com/office/powerpoint/2010/main" val="415759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Uitleg vak</a:t>
            </a:r>
          </a:p>
        </p:txBody>
      </p:sp>
      <p:sp>
        <p:nvSpPr>
          <p:cNvPr id="3" name="Tijdelijke aanduiding voor inhoud 2"/>
          <p:cNvSpPr>
            <a:spLocks noGrp="1"/>
          </p:cNvSpPr>
          <p:nvPr>
            <p:ph sz="quarter" idx="13"/>
          </p:nvPr>
        </p:nvSpPr>
        <p:spPr>
          <a:xfrm>
            <a:off x="1694824" y="1971675"/>
            <a:ext cx="10363826" cy="4391025"/>
          </a:xfrm>
        </p:spPr>
        <p:txBody>
          <a:bodyPr>
            <a:normAutofit fontScale="92500"/>
          </a:bodyPr>
          <a:lstStyle/>
          <a:p>
            <a:r>
              <a:rPr lang="nl-NL" sz="3600" dirty="0"/>
              <a:t>De komende 10 weken gaan we aan de slag met het vak anatomie &amp; fysiologie daarbij gebruiken we </a:t>
            </a:r>
            <a:r>
              <a:rPr lang="nl-NL" sz="3600" dirty="0" smtClean="0"/>
              <a:t>het boek </a:t>
            </a:r>
            <a:r>
              <a:rPr lang="nl-NL" sz="3600" b="1" dirty="0"/>
              <a:t>ontwikkeling en omgeving.</a:t>
            </a:r>
          </a:p>
          <a:p>
            <a:r>
              <a:rPr lang="nl-NL" sz="3600" dirty="0" smtClean="0"/>
              <a:t>Jullie </a:t>
            </a:r>
            <a:r>
              <a:rPr lang="nl-NL" sz="3600" dirty="0"/>
              <a:t>worden beoordeeld op inzet, presentie en resultaat. </a:t>
            </a:r>
          </a:p>
          <a:p>
            <a:r>
              <a:rPr lang="nl-NL" sz="3600" dirty="0"/>
              <a:t>In week 9 krijgen jullie een kennistoets. </a:t>
            </a:r>
          </a:p>
          <a:p>
            <a:endParaRPr lang="nl-NL" dirty="0"/>
          </a:p>
        </p:txBody>
      </p:sp>
    </p:spTree>
    <p:extLst>
      <p:ext uri="{BB962C8B-B14F-4D97-AF65-F5344CB8AC3E}">
        <p14:creationId xmlns:p14="http://schemas.microsoft.com/office/powerpoint/2010/main" val="208164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Lesindeling</a:t>
            </a:r>
          </a:p>
        </p:txBody>
      </p:sp>
      <p:sp>
        <p:nvSpPr>
          <p:cNvPr id="3" name="Tijdelijke aanduiding voor inhoud 2"/>
          <p:cNvSpPr>
            <a:spLocks noGrp="1"/>
          </p:cNvSpPr>
          <p:nvPr>
            <p:ph sz="quarter" idx="13"/>
          </p:nvPr>
        </p:nvSpPr>
        <p:spPr>
          <a:xfrm>
            <a:off x="1809750" y="2333624"/>
            <a:ext cx="10267950" cy="4029075"/>
          </a:xfrm>
        </p:spPr>
        <p:txBody>
          <a:bodyPr>
            <a:normAutofit/>
          </a:bodyPr>
          <a:lstStyle/>
          <a:p>
            <a:r>
              <a:rPr lang="nl-NL" sz="2800" dirty="0"/>
              <a:t>Uitleg vak</a:t>
            </a:r>
          </a:p>
          <a:p>
            <a:r>
              <a:rPr lang="nl-NL" sz="2800" dirty="0" smtClean="0"/>
              <a:t>Verdieping begrippen Anatomie en fysiologie</a:t>
            </a:r>
            <a:endParaRPr lang="nl-NL" sz="2800" dirty="0"/>
          </a:p>
          <a:p>
            <a:r>
              <a:rPr lang="nl-NL" sz="2800" dirty="0" smtClean="0"/>
              <a:t>Organen van het menselijk lichaam</a:t>
            </a:r>
          </a:p>
          <a:p>
            <a:r>
              <a:rPr lang="nl-NL" sz="2800" dirty="0" smtClean="0"/>
              <a:t>De cel</a:t>
            </a:r>
            <a:endParaRPr lang="nl-NL" sz="2800" dirty="0"/>
          </a:p>
        </p:txBody>
      </p:sp>
    </p:spTree>
    <p:extLst>
      <p:ext uri="{BB962C8B-B14F-4D97-AF65-F5344CB8AC3E}">
        <p14:creationId xmlns:p14="http://schemas.microsoft.com/office/powerpoint/2010/main" val="3460451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b="1" dirty="0" err="1" smtClean="0"/>
              <a:t>Betekenis</a:t>
            </a:r>
            <a:r>
              <a:rPr lang="en-GB" b="1" dirty="0" smtClean="0"/>
              <a:t> </a:t>
            </a:r>
            <a:r>
              <a:rPr lang="en-GB" b="1" dirty="0" err="1" smtClean="0"/>
              <a:t>Anatomie</a:t>
            </a:r>
            <a:r>
              <a:rPr lang="en-GB" b="1" dirty="0" smtClean="0"/>
              <a:t> </a:t>
            </a:r>
            <a:r>
              <a:rPr lang="en-GB" b="1" dirty="0" err="1" smtClean="0"/>
              <a:t>en</a:t>
            </a:r>
            <a:r>
              <a:rPr lang="en-GB" b="1" dirty="0" smtClean="0"/>
              <a:t> </a:t>
            </a:r>
            <a:r>
              <a:rPr lang="en-GB" b="1" dirty="0" err="1" smtClean="0"/>
              <a:t>fysiologie</a:t>
            </a:r>
            <a:r>
              <a:rPr lang="en-GB" b="1" dirty="0" smtClean="0"/>
              <a:t> (§ 1.1)</a:t>
            </a:r>
            <a:endParaRPr lang="en-GB" b="1" dirty="0"/>
          </a:p>
        </p:txBody>
      </p:sp>
      <p:sp>
        <p:nvSpPr>
          <p:cNvPr id="5" name="Tijdelijke aanduiding voor inhoud 4"/>
          <p:cNvSpPr>
            <a:spLocks noGrp="1"/>
          </p:cNvSpPr>
          <p:nvPr>
            <p:ph sz="quarter" idx="13"/>
          </p:nvPr>
        </p:nvSpPr>
        <p:spPr>
          <a:xfrm>
            <a:off x="1704349" y="2414717"/>
            <a:ext cx="5106026" cy="3424107"/>
          </a:xfrm>
        </p:spPr>
        <p:txBody>
          <a:bodyPr>
            <a:normAutofit fontScale="92500" lnSpcReduction="10000"/>
          </a:bodyPr>
          <a:lstStyle/>
          <a:p>
            <a:r>
              <a:rPr lang="nl-NL" b="1" dirty="0" smtClean="0"/>
              <a:t>Anatomie</a:t>
            </a:r>
            <a:endParaRPr lang="nl-NL" b="1" dirty="0"/>
          </a:p>
          <a:p>
            <a:pPr marL="0" indent="0">
              <a:buNone/>
            </a:pPr>
            <a:r>
              <a:rPr lang="nl-NL" sz="2400" dirty="0"/>
              <a:t>Onder anatomie verstaat men de kennis en de bouw van het menselijk lichaam. </a:t>
            </a:r>
            <a:endParaRPr lang="nl-NL" sz="2400" dirty="0" smtClean="0"/>
          </a:p>
          <a:p>
            <a:pPr marL="0" indent="0">
              <a:buNone/>
            </a:pPr>
            <a:r>
              <a:rPr lang="nl-NL" sz="2400" dirty="0" smtClean="0"/>
              <a:t>Een </a:t>
            </a:r>
            <a:r>
              <a:rPr lang="nl-NL" sz="2400" dirty="0"/>
              <a:t>orgaan bestaat uit verschillende weefsels en deze weefsels bestaan op hun beurt weer uit cellen. </a:t>
            </a:r>
            <a:endParaRPr lang="en-GB" sz="2400" dirty="0"/>
          </a:p>
        </p:txBody>
      </p:sp>
      <p:sp>
        <p:nvSpPr>
          <p:cNvPr id="6" name="Tijdelijke aanduiding voor inhoud 5"/>
          <p:cNvSpPr>
            <a:spLocks noGrp="1"/>
          </p:cNvSpPr>
          <p:nvPr>
            <p:ph sz="quarter" idx="14"/>
          </p:nvPr>
        </p:nvSpPr>
        <p:spPr>
          <a:xfrm>
            <a:off x="6657975" y="2367092"/>
            <a:ext cx="5105400" cy="3424107"/>
          </a:xfrm>
        </p:spPr>
        <p:txBody>
          <a:bodyPr/>
          <a:lstStyle/>
          <a:p>
            <a:r>
              <a:rPr lang="en-GB" b="1" dirty="0" err="1" smtClean="0"/>
              <a:t>Fysiologie</a:t>
            </a:r>
            <a:endParaRPr lang="en-GB" b="1" dirty="0" smtClean="0"/>
          </a:p>
          <a:p>
            <a:pPr marL="0" indent="0">
              <a:buNone/>
            </a:pPr>
            <a:r>
              <a:rPr lang="nl-NL" sz="2400" dirty="0"/>
              <a:t>is de leer van </a:t>
            </a:r>
            <a:r>
              <a:rPr lang="nl-NL" sz="2400" dirty="0" smtClean="0"/>
              <a:t>de </a:t>
            </a:r>
            <a:r>
              <a:rPr lang="nl-NL" sz="2400" dirty="0"/>
              <a:t>werking van de organen, de wijze waarop organen elkaar onderling beïnvloeden en de reacties van het lichaam op de omgeving</a:t>
            </a:r>
            <a:r>
              <a:rPr lang="nl-NL" sz="2400" dirty="0" smtClean="0"/>
              <a:t>. </a:t>
            </a:r>
            <a:endParaRPr lang="en-GB" sz="2400" dirty="0"/>
          </a:p>
        </p:txBody>
      </p:sp>
    </p:spTree>
    <p:extLst>
      <p:ext uri="{BB962C8B-B14F-4D97-AF65-F5344CB8AC3E}">
        <p14:creationId xmlns:p14="http://schemas.microsoft.com/office/powerpoint/2010/main" val="3791385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sz="quarter" idx="13"/>
          </p:nvPr>
        </p:nvSpPr>
        <p:spPr>
          <a:xfrm>
            <a:off x="228599" y="419100"/>
            <a:ext cx="10239375" cy="6134100"/>
          </a:xfrm>
        </p:spPr>
        <p:txBody>
          <a:bodyPr>
            <a:normAutofit/>
          </a:bodyPr>
          <a:lstStyle/>
          <a:p>
            <a:r>
              <a:rPr lang="en-GB" sz="2800" b="1" dirty="0" err="1" smtClean="0"/>
              <a:t>Zoek</a:t>
            </a:r>
            <a:r>
              <a:rPr lang="en-GB" sz="2800" b="1" dirty="0" smtClean="0"/>
              <a:t> van </a:t>
            </a:r>
            <a:r>
              <a:rPr lang="en-GB" sz="2800" b="1" dirty="0" err="1" smtClean="0"/>
              <a:t>onderstaande</a:t>
            </a:r>
            <a:r>
              <a:rPr lang="en-GB" sz="2800" b="1" dirty="0" smtClean="0"/>
              <a:t> </a:t>
            </a:r>
            <a:r>
              <a:rPr lang="en-GB" sz="2800" b="1" dirty="0" err="1" smtClean="0"/>
              <a:t>organen</a:t>
            </a:r>
            <a:r>
              <a:rPr lang="en-GB" sz="2800" b="1" dirty="0" smtClean="0"/>
              <a:t> </a:t>
            </a:r>
            <a:r>
              <a:rPr lang="en-GB" sz="2800" b="1" dirty="0" err="1" smtClean="0"/>
              <a:t>uit</a:t>
            </a:r>
            <a:r>
              <a:rPr lang="en-GB" sz="2800" b="1" dirty="0" smtClean="0"/>
              <a:t>: </a:t>
            </a:r>
          </a:p>
          <a:p>
            <a:pPr marL="0" indent="0">
              <a:buNone/>
            </a:pPr>
            <a:r>
              <a:rPr lang="en-GB" sz="2400" dirty="0" smtClean="0"/>
              <a:t>- </a:t>
            </a:r>
            <a:r>
              <a:rPr lang="en-GB" sz="2400" dirty="0" err="1" smtClean="0"/>
              <a:t>waar</a:t>
            </a:r>
            <a:r>
              <a:rPr lang="en-GB" sz="2400" dirty="0" smtClean="0"/>
              <a:t> </a:t>
            </a:r>
            <a:r>
              <a:rPr lang="en-GB" sz="2400" dirty="0" err="1" smtClean="0"/>
              <a:t>ze</a:t>
            </a:r>
            <a:r>
              <a:rPr lang="en-GB" sz="2400" dirty="0" smtClean="0"/>
              <a:t> </a:t>
            </a:r>
            <a:r>
              <a:rPr lang="en-GB" sz="2400" dirty="0" err="1" smtClean="0"/>
              <a:t>zitten</a:t>
            </a:r>
            <a:r>
              <a:rPr lang="en-GB" sz="2400" dirty="0" smtClean="0"/>
              <a:t>, hoe </a:t>
            </a:r>
            <a:r>
              <a:rPr lang="en-GB" sz="2400" dirty="0" err="1" smtClean="0"/>
              <a:t>ze</a:t>
            </a:r>
            <a:r>
              <a:rPr lang="en-GB" sz="2400" dirty="0" smtClean="0"/>
              <a:t> </a:t>
            </a:r>
            <a:r>
              <a:rPr lang="en-GB" sz="2400" dirty="0" err="1" smtClean="0"/>
              <a:t>eruit</a:t>
            </a:r>
            <a:r>
              <a:rPr lang="en-GB" sz="2400" dirty="0" smtClean="0"/>
              <a:t> </a:t>
            </a:r>
            <a:r>
              <a:rPr lang="en-GB" sz="2400" dirty="0" err="1" smtClean="0"/>
              <a:t>zien</a:t>
            </a:r>
            <a:r>
              <a:rPr lang="en-GB" sz="2400" dirty="0" smtClean="0"/>
              <a:t> </a:t>
            </a:r>
            <a:r>
              <a:rPr lang="en-GB" sz="2400" dirty="0" err="1" smtClean="0"/>
              <a:t>en</a:t>
            </a:r>
            <a:r>
              <a:rPr lang="en-GB" sz="2400" dirty="0" smtClean="0"/>
              <a:t> wat </a:t>
            </a:r>
            <a:r>
              <a:rPr lang="en-GB" sz="2400" dirty="0" err="1" smtClean="0"/>
              <a:t>ze</a:t>
            </a:r>
            <a:r>
              <a:rPr lang="en-GB" sz="2400" dirty="0" smtClean="0"/>
              <a:t> </a:t>
            </a:r>
            <a:r>
              <a:rPr lang="en-GB" sz="2400" dirty="0" err="1" smtClean="0"/>
              <a:t>wegen</a:t>
            </a:r>
            <a:r>
              <a:rPr lang="en-GB" sz="2400" dirty="0" smtClean="0"/>
              <a:t>. </a:t>
            </a:r>
          </a:p>
          <a:p>
            <a:pPr>
              <a:buFontTx/>
              <a:buChar char="-"/>
            </a:pPr>
            <a:r>
              <a:rPr lang="en-GB" sz="2400" dirty="0" err="1" smtClean="0"/>
              <a:t>Teken</a:t>
            </a:r>
            <a:r>
              <a:rPr lang="en-GB" sz="2400" dirty="0" smtClean="0"/>
              <a:t> de </a:t>
            </a:r>
            <a:r>
              <a:rPr lang="en-GB" sz="2400" dirty="0" err="1" smtClean="0"/>
              <a:t>organen</a:t>
            </a:r>
            <a:r>
              <a:rPr lang="en-GB" sz="2400" dirty="0" smtClean="0"/>
              <a:t> op ware </a:t>
            </a:r>
            <a:r>
              <a:rPr lang="en-GB" sz="2400" dirty="0" err="1" smtClean="0"/>
              <a:t>grote</a:t>
            </a:r>
            <a:r>
              <a:rPr lang="en-GB" sz="2400" dirty="0" smtClean="0"/>
              <a:t> </a:t>
            </a:r>
            <a:r>
              <a:rPr lang="en-GB" sz="2400" dirty="0" err="1" smtClean="0"/>
              <a:t>en</a:t>
            </a:r>
            <a:r>
              <a:rPr lang="en-GB" sz="2400" dirty="0" smtClean="0"/>
              <a:t> </a:t>
            </a:r>
            <a:r>
              <a:rPr lang="en-GB" sz="2400" dirty="0" err="1" smtClean="0"/>
              <a:t>vorm</a:t>
            </a:r>
            <a:r>
              <a:rPr lang="en-GB" sz="2400" dirty="0" smtClean="0"/>
              <a:t> op </a:t>
            </a:r>
            <a:r>
              <a:rPr lang="en-GB" sz="2400" dirty="0" err="1" smtClean="0"/>
              <a:t>een</a:t>
            </a:r>
            <a:r>
              <a:rPr lang="en-GB" sz="2400" dirty="0" smtClean="0"/>
              <a:t> flap-over</a:t>
            </a:r>
          </a:p>
          <a:p>
            <a:r>
              <a:rPr lang="en-GB" sz="2400" i="1" u="sng" dirty="0" err="1" smtClean="0"/>
              <a:t>Hersenen</a:t>
            </a:r>
            <a:endParaRPr lang="en-GB" sz="2400" i="1" u="sng" dirty="0" smtClean="0"/>
          </a:p>
          <a:p>
            <a:r>
              <a:rPr lang="en-GB" sz="2400" i="1" u="sng" dirty="0" err="1" smtClean="0"/>
              <a:t>Longen</a:t>
            </a:r>
            <a:endParaRPr lang="en-GB" sz="2400" i="1" u="sng" dirty="0" smtClean="0"/>
          </a:p>
          <a:p>
            <a:r>
              <a:rPr lang="en-GB" sz="2400" i="1" u="sng" dirty="0" smtClean="0"/>
              <a:t>Hart</a:t>
            </a:r>
          </a:p>
          <a:p>
            <a:r>
              <a:rPr lang="en-GB" sz="2400" i="1" u="sng" dirty="0" smtClean="0"/>
              <a:t>Lever</a:t>
            </a:r>
          </a:p>
          <a:p>
            <a:r>
              <a:rPr lang="en-GB" sz="2400" i="1" u="sng" dirty="0" err="1" smtClean="0"/>
              <a:t>Galblaas</a:t>
            </a:r>
            <a:r>
              <a:rPr lang="en-GB" sz="2400" i="1" u="sng" dirty="0" smtClean="0"/>
              <a:t> </a:t>
            </a:r>
          </a:p>
          <a:p>
            <a:r>
              <a:rPr lang="en-GB" sz="2400" i="1" u="sng" dirty="0" err="1" smtClean="0"/>
              <a:t>nieren</a:t>
            </a:r>
            <a:endParaRPr lang="en-GB" sz="2400" i="1" u="sng" dirty="0" smtClean="0"/>
          </a:p>
          <a:p>
            <a:r>
              <a:rPr lang="en-GB" sz="2400" dirty="0" smtClean="0"/>
              <a:t>Kun je nog </a:t>
            </a:r>
            <a:r>
              <a:rPr lang="en-GB" sz="2400" dirty="0" err="1" smtClean="0"/>
              <a:t>meer</a:t>
            </a:r>
            <a:r>
              <a:rPr lang="en-GB" sz="2400" dirty="0" smtClean="0"/>
              <a:t> </a:t>
            </a:r>
            <a:r>
              <a:rPr lang="en-GB" sz="2400" dirty="0" err="1" smtClean="0"/>
              <a:t>organen</a:t>
            </a:r>
            <a:r>
              <a:rPr lang="en-GB" sz="2400" dirty="0" smtClean="0"/>
              <a:t> </a:t>
            </a:r>
            <a:r>
              <a:rPr lang="en-GB" sz="2400" dirty="0" err="1" smtClean="0"/>
              <a:t>noemen</a:t>
            </a:r>
            <a:r>
              <a:rPr lang="en-GB" sz="2400" dirty="0" smtClean="0"/>
              <a:t>? </a:t>
            </a:r>
            <a:endParaRPr lang="en-GB" sz="2400" dirty="0"/>
          </a:p>
        </p:txBody>
      </p:sp>
    </p:spTree>
    <p:extLst>
      <p:ext uri="{BB962C8B-B14F-4D97-AF65-F5344CB8AC3E}">
        <p14:creationId xmlns:p14="http://schemas.microsoft.com/office/powerpoint/2010/main" val="3252701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209551"/>
            <a:ext cx="10364451" cy="1314449"/>
          </a:xfrm>
        </p:spPr>
        <p:txBody>
          <a:bodyPr/>
          <a:lstStyle/>
          <a:p>
            <a:r>
              <a:rPr lang="nl-NL" b="1" dirty="0" smtClean="0"/>
              <a:t>Organen = onderdeel van het menselijk lichaam met een eigen taak</a:t>
            </a:r>
            <a:endParaRPr lang="nl-NL" b="1" dirty="0"/>
          </a:p>
        </p:txBody>
      </p:sp>
      <p:sp>
        <p:nvSpPr>
          <p:cNvPr id="3" name="Tijdelijke aanduiding voor inhoud 2"/>
          <p:cNvSpPr>
            <a:spLocks noGrp="1"/>
          </p:cNvSpPr>
          <p:nvPr>
            <p:ph sz="quarter" idx="13"/>
          </p:nvPr>
        </p:nvSpPr>
        <p:spPr>
          <a:xfrm>
            <a:off x="1781175" y="1724025"/>
            <a:ext cx="4981575" cy="4543425"/>
          </a:xfrm>
        </p:spPr>
        <p:txBody>
          <a:bodyPr>
            <a:normAutofit fontScale="92500"/>
          </a:bodyPr>
          <a:lstStyle/>
          <a:p>
            <a:r>
              <a:rPr lang="nl-NL" sz="2400" b="1" dirty="0" smtClean="0"/>
              <a:t>De huid</a:t>
            </a:r>
            <a:r>
              <a:rPr lang="nl-NL" sz="2400" dirty="0" smtClean="0"/>
              <a:t>: </a:t>
            </a:r>
            <a:r>
              <a:rPr lang="nl-NL" sz="2400" dirty="0" smtClean="0">
                <a:sym typeface="Wingdings" panose="05000000000000000000" pitchFamily="2" charset="2"/>
              </a:rPr>
              <a:t></a:t>
            </a:r>
            <a:r>
              <a:rPr lang="nl-NL" sz="2400" dirty="0" smtClean="0"/>
              <a:t> grootste orgaan</a:t>
            </a:r>
          </a:p>
          <a:p>
            <a:pPr marL="0" indent="0">
              <a:buNone/>
            </a:pPr>
            <a:r>
              <a:rPr lang="nl-NL" sz="2400" dirty="0" smtClean="0"/>
              <a:t>- Weegt Bijna 11 kilo</a:t>
            </a:r>
          </a:p>
          <a:p>
            <a:r>
              <a:rPr lang="nl-NL" sz="2400" b="1" dirty="0" smtClean="0"/>
              <a:t>De Hersenen</a:t>
            </a:r>
            <a:r>
              <a:rPr lang="nl-NL" sz="2400" dirty="0" smtClean="0"/>
              <a:t>: </a:t>
            </a:r>
            <a:r>
              <a:rPr lang="nl-NL" sz="2400" dirty="0" smtClean="0">
                <a:sym typeface="Wingdings" panose="05000000000000000000" pitchFamily="2" charset="2"/>
              </a:rPr>
              <a:t> </a:t>
            </a:r>
            <a:r>
              <a:rPr lang="nl-NL" sz="2400" dirty="0" smtClean="0"/>
              <a:t>Complex orgaan </a:t>
            </a:r>
          </a:p>
          <a:p>
            <a:pPr marL="0" indent="0">
              <a:buNone/>
            </a:pPr>
            <a:r>
              <a:rPr lang="nl-NL" sz="2400" dirty="0" smtClean="0"/>
              <a:t>- Weegt ruim 1 kilo</a:t>
            </a:r>
          </a:p>
          <a:p>
            <a:r>
              <a:rPr lang="nl-NL" sz="2400" b="1" dirty="0" smtClean="0"/>
              <a:t>De longen</a:t>
            </a:r>
            <a:r>
              <a:rPr lang="nl-NL" sz="2400" dirty="0" smtClean="0"/>
              <a:t>: </a:t>
            </a:r>
            <a:r>
              <a:rPr lang="nl-NL" sz="2400" dirty="0" smtClean="0">
                <a:sym typeface="Wingdings" panose="05000000000000000000" pitchFamily="2" charset="2"/>
              </a:rPr>
              <a:t> zijn er 2 van</a:t>
            </a:r>
          </a:p>
          <a:p>
            <a:r>
              <a:rPr lang="nl-NL" sz="2400" dirty="0" smtClean="0"/>
              <a:t> wegen samen ruim 1 kilo</a:t>
            </a:r>
          </a:p>
          <a:p>
            <a:r>
              <a:rPr lang="nl-NL" sz="2400" b="1" dirty="0" smtClean="0"/>
              <a:t>Hart: </a:t>
            </a:r>
            <a:r>
              <a:rPr lang="nl-NL" sz="2400" dirty="0" smtClean="0">
                <a:sym typeface="Wingdings" panose="05000000000000000000" pitchFamily="2" charset="2"/>
              </a:rPr>
              <a:t> zo groot als een vuist </a:t>
            </a:r>
          </a:p>
          <a:p>
            <a:pPr marL="0" indent="0">
              <a:buNone/>
            </a:pPr>
            <a:r>
              <a:rPr lang="nl-NL" sz="2400" dirty="0" smtClean="0">
                <a:sym typeface="Wingdings" panose="05000000000000000000" pitchFamily="2" charset="2"/>
              </a:rPr>
              <a:t>- Weegt ruim 300 gram</a:t>
            </a:r>
            <a:endParaRPr lang="nl-NL" sz="2400" dirty="0" smtClean="0"/>
          </a:p>
          <a:p>
            <a:endParaRPr lang="nl-NL" sz="2400" dirty="0" smtClean="0"/>
          </a:p>
          <a:p>
            <a:endParaRPr lang="nl-NL" sz="2400" dirty="0" smtClean="0"/>
          </a:p>
          <a:p>
            <a:endParaRPr lang="nl-NL" sz="2400" dirty="0" smtClean="0"/>
          </a:p>
        </p:txBody>
      </p:sp>
      <p:sp>
        <p:nvSpPr>
          <p:cNvPr id="9" name="Tijdelijke aanduiding voor inhoud 8"/>
          <p:cNvSpPr>
            <a:spLocks noGrp="1"/>
          </p:cNvSpPr>
          <p:nvPr>
            <p:ph sz="quarter" idx="14"/>
          </p:nvPr>
        </p:nvSpPr>
        <p:spPr>
          <a:xfrm>
            <a:off x="6467476" y="1581150"/>
            <a:ext cx="5562599" cy="5019675"/>
          </a:xfrm>
        </p:spPr>
        <p:txBody>
          <a:bodyPr>
            <a:normAutofit/>
          </a:bodyPr>
          <a:lstStyle/>
          <a:p>
            <a:r>
              <a:rPr lang="nl-NL" sz="2400" b="1" dirty="0" smtClean="0"/>
              <a:t>Lever: </a:t>
            </a:r>
            <a:r>
              <a:rPr lang="nl-NL" sz="2400" dirty="0" smtClean="0">
                <a:sym typeface="Wingdings" panose="05000000000000000000" pitchFamily="2" charset="2"/>
              </a:rPr>
              <a:t></a:t>
            </a:r>
            <a:r>
              <a:rPr lang="nl-NL" sz="2400" dirty="0" smtClean="0"/>
              <a:t> </a:t>
            </a:r>
            <a:r>
              <a:rPr lang="nl-NL" sz="2400" dirty="0"/>
              <a:t>rechts bovenin de buik</a:t>
            </a:r>
          </a:p>
          <a:p>
            <a:pPr marL="0" indent="0">
              <a:buNone/>
            </a:pPr>
            <a:r>
              <a:rPr lang="nl-NL" sz="2400" dirty="0"/>
              <a:t>- Weegt ruim 1 kilo</a:t>
            </a:r>
          </a:p>
          <a:p>
            <a:r>
              <a:rPr lang="en-GB" sz="2400" b="1" dirty="0" err="1" smtClean="0"/>
              <a:t>Galblaas</a:t>
            </a:r>
            <a:r>
              <a:rPr lang="en-GB" sz="2400" dirty="0" smtClean="0"/>
              <a:t> </a:t>
            </a:r>
            <a:r>
              <a:rPr lang="en-GB" sz="2400" dirty="0" smtClean="0">
                <a:sym typeface="Wingdings" panose="05000000000000000000" pitchFamily="2" charset="2"/>
              </a:rPr>
              <a:t> </a:t>
            </a:r>
            <a:r>
              <a:rPr lang="en-GB" sz="2400" dirty="0" err="1" smtClean="0">
                <a:sym typeface="Wingdings" panose="05000000000000000000" pitchFamily="2" charset="2"/>
              </a:rPr>
              <a:t>ligt</a:t>
            </a:r>
            <a:r>
              <a:rPr lang="en-GB" sz="2400" dirty="0" smtClean="0">
                <a:sym typeface="Wingdings" panose="05000000000000000000" pitchFamily="2" charset="2"/>
              </a:rPr>
              <a:t> </a:t>
            </a:r>
            <a:r>
              <a:rPr lang="en-GB" sz="2400" dirty="0" err="1" smtClean="0">
                <a:sym typeface="Wingdings" panose="05000000000000000000" pitchFamily="2" charset="2"/>
              </a:rPr>
              <a:t>onder</a:t>
            </a:r>
            <a:r>
              <a:rPr lang="en-GB" sz="2400" dirty="0" smtClean="0">
                <a:sym typeface="Wingdings" panose="05000000000000000000" pitchFamily="2" charset="2"/>
              </a:rPr>
              <a:t> de lever</a:t>
            </a:r>
          </a:p>
          <a:p>
            <a:r>
              <a:rPr lang="en-GB" sz="2400" dirty="0" err="1" smtClean="0">
                <a:sym typeface="Wingdings" panose="05000000000000000000" pitchFamily="2" charset="2"/>
              </a:rPr>
              <a:t>Weegt</a:t>
            </a:r>
            <a:r>
              <a:rPr lang="en-GB" sz="2400" dirty="0" smtClean="0">
                <a:sym typeface="Wingdings" panose="05000000000000000000" pitchFamily="2" charset="2"/>
              </a:rPr>
              <a:t> </a:t>
            </a:r>
            <a:r>
              <a:rPr lang="en-GB" sz="2400" dirty="0" err="1" smtClean="0">
                <a:sym typeface="Wingdings" panose="05000000000000000000" pitchFamily="2" charset="2"/>
              </a:rPr>
              <a:t>bijna</a:t>
            </a:r>
            <a:r>
              <a:rPr lang="en-GB" sz="2400" dirty="0" smtClean="0">
                <a:sym typeface="Wingdings" panose="05000000000000000000" pitchFamily="2" charset="2"/>
              </a:rPr>
              <a:t> 100gram</a:t>
            </a:r>
          </a:p>
          <a:p>
            <a:r>
              <a:rPr lang="en-GB" sz="2400" b="1" dirty="0" err="1" smtClean="0">
                <a:sym typeface="Wingdings" panose="05000000000000000000" pitchFamily="2" charset="2"/>
              </a:rPr>
              <a:t>Nieren</a:t>
            </a:r>
            <a:r>
              <a:rPr lang="en-GB" sz="2400" dirty="0" smtClean="0">
                <a:sym typeface="Wingdings" panose="05000000000000000000" pitchFamily="2" charset="2"/>
              </a:rPr>
              <a:t>:  </a:t>
            </a:r>
            <a:r>
              <a:rPr lang="en-GB" sz="2400" dirty="0" err="1" smtClean="0">
                <a:sym typeface="Wingdings" panose="05000000000000000000" pitchFamily="2" charset="2"/>
              </a:rPr>
              <a:t>heb</a:t>
            </a:r>
            <a:r>
              <a:rPr lang="en-GB" sz="2400" dirty="0" smtClean="0">
                <a:sym typeface="Wingdings" panose="05000000000000000000" pitchFamily="2" charset="2"/>
              </a:rPr>
              <a:t> je </a:t>
            </a:r>
            <a:r>
              <a:rPr lang="en-GB" sz="2400" dirty="0" err="1" smtClean="0">
                <a:sym typeface="Wingdings" panose="05000000000000000000" pitchFamily="2" charset="2"/>
              </a:rPr>
              <a:t>er</a:t>
            </a:r>
            <a:r>
              <a:rPr lang="en-GB" sz="2400" dirty="0" smtClean="0">
                <a:sym typeface="Wingdings" panose="05000000000000000000" pitchFamily="2" charset="2"/>
              </a:rPr>
              <a:t> 2 van. </a:t>
            </a:r>
            <a:r>
              <a:rPr lang="en-GB" sz="2400" dirty="0" err="1" smtClean="0">
                <a:sym typeface="Wingdings" panose="05000000000000000000" pitchFamily="2" charset="2"/>
              </a:rPr>
              <a:t>Liggen</a:t>
            </a:r>
            <a:r>
              <a:rPr lang="en-GB" sz="2400" dirty="0" smtClean="0">
                <a:sym typeface="Wingdings" panose="05000000000000000000" pitchFamily="2" charset="2"/>
              </a:rPr>
              <a:t> </a:t>
            </a:r>
            <a:r>
              <a:rPr lang="en-GB" sz="2400" dirty="0" err="1" smtClean="0">
                <a:sym typeface="Wingdings" panose="05000000000000000000" pitchFamily="2" charset="2"/>
              </a:rPr>
              <a:t>onder</a:t>
            </a:r>
            <a:r>
              <a:rPr lang="en-GB" sz="2400" dirty="0" smtClean="0">
                <a:sym typeface="Wingdings" panose="05000000000000000000" pitchFamily="2" charset="2"/>
              </a:rPr>
              <a:t> het </a:t>
            </a:r>
            <a:r>
              <a:rPr lang="en-GB" sz="2400" dirty="0" err="1" smtClean="0">
                <a:sym typeface="Wingdings" panose="05000000000000000000" pitchFamily="2" charset="2"/>
              </a:rPr>
              <a:t>midden</a:t>
            </a:r>
            <a:r>
              <a:rPr lang="en-GB" sz="2400" dirty="0" smtClean="0">
                <a:sym typeface="Wingdings" panose="05000000000000000000" pitchFamily="2" charset="2"/>
              </a:rPr>
              <a:t> </a:t>
            </a:r>
            <a:r>
              <a:rPr lang="en-GB" sz="2400" dirty="0" err="1" smtClean="0">
                <a:sym typeface="Wingdings" panose="05000000000000000000" pitchFamily="2" charset="2"/>
              </a:rPr>
              <a:t>vd</a:t>
            </a:r>
            <a:r>
              <a:rPr lang="en-GB" sz="2400" dirty="0" smtClean="0">
                <a:sym typeface="Wingdings" panose="05000000000000000000" pitchFamily="2" charset="2"/>
              </a:rPr>
              <a:t> rug.</a:t>
            </a:r>
          </a:p>
          <a:p>
            <a:r>
              <a:rPr lang="en-GB" sz="2400" dirty="0" err="1" smtClean="0">
                <a:sym typeface="Wingdings" panose="05000000000000000000" pitchFamily="2" charset="2"/>
              </a:rPr>
              <a:t>Wegen</a:t>
            </a:r>
            <a:r>
              <a:rPr lang="en-GB" sz="2400" dirty="0" smtClean="0">
                <a:sym typeface="Wingdings" panose="05000000000000000000" pitchFamily="2" charset="2"/>
              </a:rPr>
              <a:t> </a:t>
            </a:r>
            <a:r>
              <a:rPr lang="en-GB" sz="2400" dirty="0" err="1" smtClean="0">
                <a:sym typeface="Wingdings" panose="05000000000000000000" pitchFamily="2" charset="2"/>
              </a:rPr>
              <a:t>samen</a:t>
            </a:r>
            <a:r>
              <a:rPr lang="en-GB" sz="2400" dirty="0" smtClean="0">
                <a:sym typeface="Wingdings" panose="05000000000000000000" pitchFamily="2" charset="2"/>
              </a:rPr>
              <a:t> 0,5 kilo</a:t>
            </a:r>
          </a:p>
          <a:p>
            <a:r>
              <a:rPr lang="en-GB" sz="2400" b="1" dirty="0" err="1" smtClean="0"/>
              <a:t>Spieren</a:t>
            </a:r>
            <a:r>
              <a:rPr lang="en-GB" sz="2400" b="1" dirty="0" smtClean="0"/>
              <a:t>: </a:t>
            </a:r>
            <a:r>
              <a:rPr lang="en-GB" sz="2400" dirty="0" smtClean="0">
                <a:sym typeface="Wingdings" panose="05000000000000000000" pitchFamily="2" charset="2"/>
              </a:rPr>
              <a:t> </a:t>
            </a:r>
            <a:r>
              <a:rPr lang="en-GB" sz="2400" dirty="0" err="1" smtClean="0">
                <a:sym typeface="Wingdings" panose="05000000000000000000" pitchFamily="2" charset="2"/>
              </a:rPr>
              <a:t>meer</a:t>
            </a:r>
            <a:r>
              <a:rPr lang="en-GB" sz="2400" dirty="0" smtClean="0">
                <a:sym typeface="Wingdings" panose="05000000000000000000" pitchFamily="2" charset="2"/>
              </a:rPr>
              <a:t> </a:t>
            </a:r>
            <a:r>
              <a:rPr lang="en-GB" sz="2400" dirty="0" err="1" smtClean="0">
                <a:sym typeface="Wingdings" panose="05000000000000000000" pitchFamily="2" charset="2"/>
              </a:rPr>
              <a:t>dan</a:t>
            </a:r>
            <a:r>
              <a:rPr lang="en-GB" sz="2400" dirty="0" smtClean="0">
                <a:sym typeface="Wingdings" panose="05000000000000000000" pitchFamily="2" charset="2"/>
              </a:rPr>
              <a:t> 600</a:t>
            </a:r>
          </a:p>
        </p:txBody>
      </p:sp>
    </p:spTree>
    <p:extLst>
      <p:ext uri="{BB962C8B-B14F-4D97-AF65-F5344CB8AC3E}">
        <p14:creationId xmlns:p14="http://schemas.microsoft.com/office/powerpoint/2010/main" val="383075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familie mellema\AppData\Local\Microsoft\Windows\Temporary Internet Files\Content.IE5\5SXMYM1A\a19a7993bff5c9e6b09283d9a0825e5863665a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233" y="2276314"/>
            <a:ext cx="4715533" cy="230537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familie mellema\AppData\Local\Microsoft\Windows\Temporary Internet Files\Content.IE5\5SXMYM1A\1280px-Organes_du_corps_humain.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51644"/>
            <a:ext cx="8524876" cy="602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09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4025" y="752475"/>
            <a:ext cx="10278101" cy="1462219"/>
          </a:xfrm>
        </p:spPr>
        <p:txBody>
          <a:bodyPr/>
          <a:lstStyle/>
          <a:p>
            <a:r>
              <a:rPr lang="en-GB" b="1" dirty="0" smtClean="0"/>
              <a:t>De </a:t>
            </a:r>
            <a:r>
              <a:rPr lang="en-GB" b="1" dirty="0" err="1" smtClean="0"/>
              <a:t>cel</a:t>
            </a:r>
            <a:r>
              <a:rPr lang="en-GB" b="1" dirty="0" smtClean="0"/>
              <a:t> = </a:t>
            </a:r>
            <a:r>
              <a:rPr lang="en-GB" b="1" dirty="0" err="1" smtClean="0"/>
              <a:t>kleinste</a:t>
            </a:r>
            <a:r>
              <a:rPr lang="en-GB" b="1" dirty="0" smtClean="0"/>
              <a:t> </a:t>
            </a:r>
            <a:r>
              <a:rPr lang="en-GB" b="1" dirty="0" err="1" smtClean="0"/>
              <a:t>levende</a:t>
            </a:r>
            <a:r>
              <a:rPr lang="en-GB" b="1" dirty="0" smtClean="0"/>
              <a:t> </a:t>
            </a:r>
            <a:r>
              <a:rPr lang="en-GB" b="1" dirty="0" err="1" smtClean="0"/>
              <a:t>deel</a:t>
            </a:r>
            <a:r>
              <a:rPr lang="en-GB" b="1" dirty="0" smtClean="0"/>
              <a:t> </a:t>
            </a:r>
            <a:r>
              <a:rPr lang="en-GB" b="1" dirty="0" err="1" smtClean="0"/>
              <a:t>v.e</a:t>
            </a:r>
            <a:r>
              <a:rPr lang="en-GB" b="1" dirty="0" smtClean="0"/>
              <a:t>. </a:t>
            </a:r>
            <a:r>
              <a:rPr lang="en-GB" b="1" dirty="0" err="1" smtClean="0"/>
              <a:t>mens</a:t>
            </a:r>
            <a:r>
              <a:rPr lang="en-GB" b="1" dirty="0" smtClean="0"/>
              <a:t> (§ 1.2)</a:t>
            </a:r>
            <a:endParaRPr lang="en-GB" b="1" dirty="0"/>
          </a:p>
        </p:txBody>
      </p:sp>
      <p:sp>
        <p:nvSpPr>
          <p:cNvPr id="7" name="Tijdelijke aanduiding voor inhoud 6"/>
          <p:cNvSpPr>
            <a:spLocks noGrp="1"/>
          </p:cNvSpPr>
          <p:nvPr>
            <p:ph sz="quarter" idx="13"/>
          </p:nvPr>
        </p:nvSpPr>
        <p:spPr>
          <a:xfrm>
            <a:off x="1704349" y="2300417"/>
            <a:ext cx="10363826" cy="3424107"/>
          </a:xfrm>
        </p:spPr>
        <p:txBody>
          <a:bodyPr/>
          <a:lstStyle/>
          <a:p>
            <a:r>
              <a:rPr lang="en-GB" dirty="0" err="1" smtClean="0"/>
              <a:t>Vermenigvuldigen</a:t>
            </a:r>
            <a:r>
              <a:rPr lang="en-GB" dirty="0" smtClean="0"/>
              <a:t> </a:t>
            </a:r>
            <a:r>
              <a:rPr lang="en-GB" dirty="0" err="1" smtClean="0"/>
              <a:t>zich</a:t>
            </a:r>
            <a:endParaRPr lang="en-GB" dirty="0" smtClean="0"/>
          </a:p>
          <a:p>
            <a:r>
              <a:rPr lang="en-GB" dirty="0" err="1" smtClean="0"/>
              <a:t>Oudere</a:t>
            </a:r>
            <a:r>
              <a:rPr lang="en-GB" dirty="0" smtClean="0"/>
              <a:t> </a:t>
            </a:r>
            <a:r>
              <a:rPr lang="en-GB" dirty="0" err="1" smtClean="0"/>
              <a:t>cellen</a:t>
            </a:r>
            <a:r>
              <a:rPr lang="en-GB" dirty="0" smtClean="0"/>
              <a:t> </a:t>
            </a:r>
            <a:r>
              <a:rPr lang="en-GB" dirty="0" err="1" smtClean="0"/>
              <a:t>sterven</a:t>
            </a:r>
            <a:r>
              <a:rPr lang="en-GB" dirty="0" smtClean="0"/>
              <a:t> </a:t>
            </a:r>
            <a:r>
              <a:rPr lang="en-GB" dirty="0" err="1" smtClean="0"/>
              <a:t>af</a:t>
            </a:r>
            <a:r>
              <a:rPr lang="en-GB" dirty="0" smtClean="0"/>
              <a:t> </a:t>
            </a:r>
            <a:r>
              <a:rPr lang="en-GB" dirty="0" err="1" smtClean="0"/>
              <a:t>en</a:t>
            </a:r>
            <a:r>
              <a:rPr lang="en-GB" dirty="0" smtClean="0"/>
              <a:t> </a:t>
            </a:r>
            <a:r>
              <a:rPr lang="en-GB" dirty="0" err="1" smtClean="0"/>
              <a:t>worden</a:t>
            </a:r>
            <a:r>
              <a:rPr lang="en-GB" dirty="0" smtClean="0"/>
              <a:t> </a:t>
            </a:r>
            <a:r>
              <a:rPr lang="en-GB" dirty="0" err="1" smtClean="0"/>
              <a:t>niet</a:t>
            </a:r>
            <a:r>
              <a:rPr lang="en-GB" dirty="0" smtClean="0"/>
              <a:t> </a:t>
            </a:r>
            <a:r>
              <a:rPr lang="en-GB" dirty="0" err="1" smtClean="0"/>
              <a:t>meer</a:t>
            </a:r>
            <a:r>
              <a:rPr lang="en-GB" dirty="0" smtClean="0"/>
              <a:t> </a:t>
            </a:r>
            <a:r>
              <a:rPr lang="en-GB" dirty="0" err="1" smtClean="0"/>
              <a:t>vervangen</a:t>
            </a:r>
            <a:r>
              <a:rPr lang="en-GB" dirty="0" smtClean="0"/>
              <a:t> = </a:t>
            </a:r>
            <a:r>
              <a:rPr lang="en-GB" dirty="0" err="1" smtClean="0"/>
              <a:t>verouderingsproces</a:t>
            </a:r>
            <a:r>
              <a:rPr lang="en-GB" dirty="0" smtClean="0"/>
              <a:t> </a:t>
            </a:r>
          </a:p>
          <a:p>
            <a:endParaRPr lang="en-GB" dirty="0"/>
          </a:p>
        </p:txBody>
      </p:sp>
    </p:spTree>
    <p:extLst>
      <p:ext uri="{BB962C8B-B14F-4D97-AF65-F5344CB8AC3E}">
        <p14:creationId xmlns:p14="http://schemas.microsoft.com/office/powerpoint/2010/main" val="3846218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429" y="246891"/>
            <a:ext cx="6706071" cy="505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GB" b="1" dirty="0" err="1" smtClean="0"/>
              <a:t>Celopbou</a:t>
            </a:r>
            <a:r>
              <a:rPr lang="en-GB" b="1" dirty="0" err="1"/>
              <a:t>w</a:t>
            </a:r>
            <a:endParaRPr lang="en-GB" b="1" dirty="0"/>
          </a:p>
        </p:txBody>
      </p:sp>
      <p:sp>
        <p:nvSpPr>
          <p:cNvPr id="3" name="Tijdelijke aanduiding voor inhoud 2"/>
          <p:cNvSpPr>
            <a:spLocks noGrp="1"/>
          </p:cNvSpPr>
          <p:nvPr>
            <p:ph sz="quarter" idx="13"/>
          </p:nvPr>
        </p:nvSpPr>
        <p:spPr>
          <a:xfrm>
            <a:off x="1751974" y="1909892"/>
            <a:ext cx="10363826" cy="4262308"/>
          </a:xfrm>
        </p:spPr>
        <p:txBody>
          <a:bodyPr/>
          <a:lstStyle/>
          <a:p>
            <a:r>
              <a:rPr lang="en-GB" dirty="0" err="1" smtClean="0"/>
              <a:t>Celmembraam</a:t>
            </a:r>
            <a:r>
              <a:rPr lang="en-GB" dirty="0" smtClean="0"/>
              <a:t>: </a:t>
            </a:r>
            <a:r>
              <a:rPr lang="en-GB" dirty="0" err="1" smtClean="0"/>
              <a:t>vlies</a:t>
            </a:r>
            <a:r>
              <a:rPr lang="en-GB" dirty="0" smtClean="0"/>
              <a:t> om de </a:t>
            </a:r>
            <a:r>
              <a:rPr lang="en-GB" dirty="0" err="1" smtClean="0"/>
              <a:t>cel</a:t>
            </a:r>
            <a:endParaRPr lang="en-GB" dirty="0" smtClean="0"/>
          </a:p>
          <a:p>
            <a:r>
              <a:rPr lang="en-GB" dirty="0" err="1" smtClean="0"/>
              <a:t>Protoplasma</a:t>
            </a:r>
            <a:r>
              <a:rPr lang="en-GB" dirty="0" smtClean="0"/>
              <a:t>: </a:t>
            </a:r>
            <a:r>
              <a:rPr lang="en-GB" dirty="0" err="1" smtClean="0"/>
              <a:t>dikke</a:t>
            </a:r>
            <a:r>
              <a:rPr lang="en-GB" dirty="0" smtClean="0"/>
              <a:t> </a:t>
            </a:r>
            <a:r>
              <a:rPr lang="en-GB" dirty="0" err="1" smtClean="0"/>
              <a:t>vloeistof</a:t>
            </a:r>
            <a:r>
              <a:rPr lang="en-GB" dirty="0" smtClean="0"/>
              <a:t> in de </a:t>
            </a:r>
            <a:r>
              <a:rPr lang="en-GB" dirty="0" err="1" smtClean="0"/>
              <a:t>cel</a:t>
            </a:r>
            <a:endParaRPr lang="en-GB" dirty="0" smtClean="0"/>
          </a:p>
          <a:p>
            <a:r>
              <a:rPr lang="en-GB" dirty="0" smtClean="0"/>
              <a:t>De kern: </a:t>
            </a:r>
            <a:r>
              <a:rPr lang="en-GB" dirty="0" err="1" smtClean="0"/>
              <a:t>drijft</a:t>
            </a:r>
            <a:r>
              <a:rPr lang="en-GB" dirty="0" smtClean="0"/>
              <a:t> in het </a:t>
            </a:r>
            <a:r>
              <a:rPr lang="en-GB" dirty="0" err="1" smtClean="0"/>
              <a:t>vloeistof</a:t>
            </a:r>
            <a:endParaRPr lang="en-GB" dirty="0" smtClean="0"/>
          </a:p>
          <a:p>
            <a:r>
              <a:rPr lang="en-GB" dirty="0" err="1" smtClean="0"/>
              <a:t>kernmemBraam</a:t>
            </a:r>
            <a:r>
              <a:rPr lang="en-GB" dirty="0" smtClean="0"/>
              <a:t>: </a:t>
            </a:r>
            <a:r>
              <a:rPr lang="en-GB" dirty="0" err="1" smtClean="0"/>
              <a:t>vliesje</a:t>
            </a:r>
            <a:r>
              <a:rPr lang="en-GB" dirty="0" smtClean="0"/>
              <a:t> om de kern </a:t>
            </a:r>
          </a:p>
          <a:p>
            <a:r>
              <a:rPr lang="en-GB" dirty="0" err="1" smtClean="0"/>
              <a:t>Kernplasma</a:t>
            </a:r>
            <a:r>
              <a:rPr lang="en-GB" dirty="0" smtClean="0"/>
              <a:t>: </a:t>
            </a:r>
            <a:r>
              <a:rPr lang="en-GB" dirty="0" err="1" smtClean="0"/>
              <a:t>vloeistof</a:t>
            </a:r>
            <a:r>
              <a:rPr lang="en-GB" dirty="0" smtClean="0"/>
              <a:t> om het </a:t>
            </a:r>
            <a:r>
              <a:rPr lang="en-GB" dirty="0" err="1" smtClean="0"/>
              <a:t>vliesje</a:t>
            </a:r>
            <a:r>
              <a:rPr lang="en-GB" dirty="0" smtClean="0"/>
              <a:t> </a:t>
            </a:r>
            <a:r>
              <a:rPr lang="en-GB" dirty="0" err="1" smtClean="0"/>
              <a:t>vd</a:t>
            </a:r>
            <a:r>
              <a:rPr lang="en-GB" dirty="0" smtClean="0"/>
              <a:t> kern</a:t>
            </a:r>
          </a:p>
          <a:p>
            <a:r>
              <a:rPr lang="en-GB" dirty="0" err="1" smtClean="0"/>
              <a:t>Kernlichaampjes</a:t>
            </a:r>
            <a:r>
              <a:rPr lang="en-GB" dirty="0" smtClean="0"/>
              <a:t>: </a:t>
            </a:r>
            <a:r>
              <a:rPr lang="en-GB" dirty="0" err="1" smtClean="0"/>
              <a:t>zorgt</a:t>
            </a:r>
            <a:r>
              <a:rPr lang="en-GB" dirty="0" smtClean="0"/>
              <a:t> </a:t>
            </a:r>
            <a:r>
              <a:rPr lang="en-GB" dirty="0" err="1" smtClean="0"/>
              <a:t>voor</a:t>
            </a:r>
            <a:r>
              <a:rPr lang="en-GB" dirty="0" smtClean="0"/>
              <a:t> de </a:t>
            </a:r>
            <a:r>
              <a:rPr lang="en-GB" dirty="0" err="1" smtClean="0"/>
              <a:t>celdeling</a:t>
            </a:r>
            <a:endParaRPr lang="en-GB" dirty="0" smtClean="0"/>
          </a:p>
          <a:p>
            <a:pPr>
              <a:buFont typeface="Wingdings"/>
              <a:buChar char="à"/>
            </a:pPr>
            <a:r>
              <a:rPr lang="en-GB" dirty="0" err="1" smtClean="0">
                <a:sym typeface="Wingdings" panose="05000000000000000000" pitchFamily="2" charset="2"/>
              </a:rPr>
              <a:t>Bevat</a:t>
            </a:r>
            <a:r>
              <a:rPr lang="en-GB" dirty="0" smtClean="0">
                <a:sym typeface="Wingdings" panose="05000000000000000000" pitchFamily="2" charset="2"/>
              </a:rPr>
              <a:t> </a:t>
            </a:r>
            <a:r>
              <a:rPr lang="en-GB" dirty="0" err="1" smtClean="0">
                <a:sym typeface="Wingdings" panose="05000000000000000000" pitchFamily="2" charset="2"/>
              </a:rPr>
              <a:t>erfelijk</a:t>
            </a:r>
            <a:r>
              <a:rPr lang="en-GB" dirty="0" smtClean="0">
                <a:sym typeface="Wingdings" panose="05000000000000000000" pitchFamily="2" charset="2"/>
              </a:rPr>
              <a:t> </a:t>
            </a:r>
            <a:r>
              <a:rPr lang="en-GB" dirty="0" err="1" smtClean="0">
                <a:sym typeface="Wingdings" panose="05000000000000000000" pitchFamily="2" charset="2"/>
              </a:rPr>
              <a:t>materiaal</a:t>
            </a:r>
            <a:endParaRPr lang="en-GB" dirty="0" smtClean="0">
              <a:sym typeface="Wingdings" panose="05000000000000000000" pitchFamily="2" charset="2"/>
            </a:endParaRPr>
          </a:p>
          <a:p>
            <a:pPr>
              <a:buFont typeface="Wingdings"/>
              <a:buChar char="à"/>
            </a:pPr>
            <a:r>
              <a:rPr lang="en-GB" dirty="0" smtClean="0">
                <a:sym typeface="Wingdings" panose="05000000000000000000" pitchFamily="2" charset="2"/>
              </a:rPr>
              <a:t> </a:t>
            </a:r>
            <a:r>
              <a:rPr lang="en-GB" dirty="0" err="1" smtClean="0">
                <a:sym typeface="Wingdings" panose="05000000000000000000" pitchFamily="2" charset="2"/>
              </a:rPr>
              <a:t>bepaald</a:t>
            </a:r>
            <a:r>
              <a:rPr lang="en-GB" dirty="0" smtClean="0">
                <a:sym typeface="Wingdings" panose="05000000000000000000" pitchFamily="2" charset="2"/>
              </a:rPr>
              <a:t> het </a:t>
            </a:r>
            <a:r>
              <a:rPr lang="en-GB" dirty="0" err="1" smtClean="0">
                <a:sym typeface="Wingdings" panose="05000000000000000000" pitchFamily="2" charset="2"/>
              </a:rPr>
              <a:t>geslacht</a:t>
            </a:r>
            <a:r>
              <a:rPr lang="en-GB" dirty="0" smtClean="0">
                <a:sym typeface="Wingdings" panose="05000000000000000000" pitchFamily="2" charset="2"/>
              </a:rPr>
              <a:t> </a:t>
            </a:r>
          </a:p>
          <a:p>
            <a:pPr>
              <a:buFont typeface="Wingdings"/>
              <a:buChar char="à"/>
            </a:pPr>
            <a:endParaRPr lang="en-GB" dirty="0" smtClean="0"/>
          </a:p>
        </p:txBody>
      </p:sp>
    </p:spTree>
    <p:extLst>
      <p:ext uri="{BB962C8B-B14F-4D97-AF65-F5344CB8AC3E}">
        <p14:creationId xmlns:p14="http://schemas.microsoft.com/office/powerpoint/2010/main" val="1062719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uppel">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TM04033925[[fn=Druppel]]</Template>
  <TotalTime>473</TotalTime>
  <Words>1762</Words>
  <Application>Microsoft Office PowerPoint</Application>
  <PresentationFormat>Breedbeeld</PresentationFormat>
  <Paragraphs>146</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Tw Cen MT</vt:lpstr>
      <vt:lpstr>Wingdings</vt:lpstr>
      <vt:lpstr>Druppel</vt:lpstr>
      <vt:lpstr>Anatomie en Fysiologie</vt:lpstr>
      <vt:lpstr>Uitleg vak</vt:lpstr>
      <vt:lpstr>Lesindeling</vt:lpstr>
      <vt:lpstr>Betekenis Anatomie en fysiologie (§ 1.1)</vt:lpstr>
      <vt:lpstr>PowerPoint-presentatie</vt:lpstr>
      <vt:lpstr>Organen = onderdeel van het menselijk lichaam met een eigen taak</vt:lpstr>
      <vt:lpstr>PowerPoint-presentatie</vt:lpstr>
      <vt:lpstr>De cel = kleinste levende deel v.e. mens (§ 1.2)</vt:lpstr>
      <vt:lpstr>Celopbouw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 en Fysiologie</dc:title>
  <dc:creator>Anne Westera</dc:creator>
  <cp:lastModifiedBy>Ilse Mellema - Peper</cp:lastModifiedBy>
  <cp:revision>41</cp:revision>
  <cp:lastPrinted>2018-09-24T10:20:51Z</cp:lastPrinted>
  <dcterms:created xsi:type="dcterms:W3CDTF">2016-09-12T14:01:33Z</dcterms:created>
  <dcterms:modified xsi:type="dcterms:W3CDTF">2019-01-15T11:38:05Z</dcterms:modified>
</cp:coreProperties>
</file>